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6" r:id="rId2"/>
    <p:sldId id="256" r:id="rId3"/>
    <p:sldId id="265" r:id="rId4"/>
    <p:sldId id="264" r:id="rId5"/>
    <p:sldId id="257" r:id="rId6"/>
    <p:sldId id="259"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51"/>
    <a:srgbClr val="0055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23"/>
    <p:restoredTop sz="82217" autoAdjust="0"/>
  </p:normalViewPr>
  <p:slideViewPr>
    <p:cSldViewPr snapToGrid="0" snapToObjects="1" showGuides="1">
      <p:cViewPr varScale="1">
        <p:scale>
          <a:sx n="66" d="100"/>
          <a:sy n="66" d="100"/>
        </p:scale>
        <p:origin x="51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7A813A-5825-CF4D-A1B2-DA42D2A39F27}" type="datetimeFigureOut">
              <a:rPr lang="en-US" smtClean="0"/>
              <a:t>10/25/2019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E11F1-7D1D-D34B-BA01-41842D2A1DDC}" type="slidenum">
              <a:rPr lang="en-US" smtClean="0"/>
              <a:t>‹#›</a:t>
            </a:fld>
            <a:endParaRPr lang="en-US"/>
          </a:p>
        </p:txBody>
      </p:sp>
    </p:spTree>
    <p:extLst>
      <p:ext uri="{BB962C8B-B14F-4D97-AF65-F5344CB8AC3E}">
        <p14:creationId xmlns:p14="http://schemas.microsoft.com/office/powerpoint/2010/main" val="177448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creativecommons.org/licenses/by-nc-sa/4.0/legalcode#s3a1" TargetMode="External"/><Relationship Id="rId13" Type="http://schemas.openxmlformats.org/officeDocument/2006/relationships/hyperlink" Target="https://creativecommons.org/licenses/by-nc-sa/4.0/legalcode#s4" TargetMode="External"/><Relationship Id="rId18" Type="http://schemas.openxmlformats.org/officeDocument/2006/relationships/hyperlink" Target="https://creativecommons.org/licenses/by-nc-sa/4.0/legalcode#s7" TargetMode="External"/><Relationship Id="rId3" Type="http://schemas.openxmlformats.org/officeDocument/2006/relationships/hyperlink" Target="https://creativecommons.org/compatiblelicenses" TargetMode="External"/><Relationship Id="rId21" Type="http://schemas.openxmlformats.org/officeDocument/2006/relationships/hyperlink" Target="https://creativecommons.org/policies" TargetMode="External"/><Relationship Id="rId7" Type="http://schemas.openxmlformats.org/officeDocument/2006/relationships/hyperlink" Target="https://creativecommons.org/licenses/by-nc-sa/4.0/legalcode#s3a1Ai" TargetMode="External"/><Relationship Id="rId12" Type="http://schemas.openxmlformats.org/officeDocument/2006/relationships/hyperlink" Target="https://creativecommons.org/licenses/by-nc-sa/4.0/legalcode#s3b" TargetMode="External"/><Relationship Id="rId17" Type="http://schemas.openxmlformats.org/officeDocument/2006/relationships/hyperlink" Target="https://creativecommons.org/licenses/by-nc-sa/4.0/legalcode#s6" TargetMode="External"/><Relationship Id="rId2" Type="http://schemas.openxmlformats.org/officeDocument/2006/relationships/slide" Target="../slides/slide2.xml"/><Relationship Id="rId16" Type="http://schemas.openxmlformats.org/officeDocument/2006/relationships/hyperlink" Target="https://creativecommons.org/licenses/by-nc-sa/4.0/legalcode#s5" TargetMode="External"/><Relationship Id="rId20" Type="http://schemas.openxmlformats.org/officeDocument/2006/relationships/hyperlink" Target="https://creativecommons.org/publicdomain/zero/1.0/legalcode" TargetMode="External"/><Relationship Id="rId1" Type="http://schemas.openxmlformats.org/officeDocument/2006/relationships/notesMaster" Target="../notesMasters/notesMaster1.xml"/><Relationship Id="rId6" Type="http://schemas.openxmlformats.org/officeDocument/2006/relationships/hyperlink" Target="https://creativecommons.org/licenses/by-nc-sa/4.0/legalcode#s2a4" TargetMode="External"/><Relationship Id="rId11" Type="http://schemas.openxmlformats.org/officeDocument/2006/relationships/hyperlink" Target="https://creativecommons.org/licenses/by-nc-sa/4.0/legalcode#s2a1" TargetMode="External"/><Relationship Id="rId5" Type="http://schemas.openxmlformats.org/officeDocument/2006/relationships/hyperlink" Target="https://creativecommons.org/licenses/by-nc-sa/4.0/legalcode#s6a" TargetMode="External"/><Relationship Id="rId15" Type="http://schemas.openxmlformats.org/officeDocument/2006/relationships/hyperlink" Target="https://creativecommons.org/licenses/by-nc-sa/4.0/legalcode#s1" TargetMode="External"/><Relationship Id="rId10" Type="http://schemas.openxmlformats.org/officeDocument/2006/relationships/hyperlink" Target="https://creativecommons.org/licenses/by-nc-sa/4.0/legalcode#s3a" TargetMode="External"/><Relationship Id="rId19" Type="http://schemas.openxmlformats.org/officeDocument/2006/relationships/hyperlink" Target="https://creativecommons.org/licenses/by-nc-sa/4.0/legalcode#s8" TargetMode="External"/><Relationship Id="rId4" Type="http://schemas.openxmlformats.org/officeDocument/2006/relationships/hyperlink" Target="https://creativecommons.org/licenses/by-nc-sa/4.0/legalcode#s2b" TargetMode="External"/><Relationship Id="rId9" Type="http://schemas.openxmlformats.org/officeDocument/2006/relationships/hyperlink" Target="https://creativecommons.org/licenses/by-nc-sa/4.0/legalcode#s3a1A" TargetMode="External"/><Relationship Id="rId14" Type="http://schemas.openxmlformats.org/officeDocument/2006/relationships/hyperlink" Target="https://creativecommons.org/licenses/by-nc-sa/4.0/legalcode#s6b"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E11F1-7D1D-D34B-BA01-41842D2A1DDC}" type="slidenum">
              <a:rPr lang="en-US" smtClean="0"/>
              <a:t>1</a:t>
            </a:fld>
            <a:endParaRPr lang="en-US"/>
          </a:p>
        </p:txBody>
      </p:sp>
    </p:spTree>
    <p:extLst>
      <p:ext uri="{BB962C8B-B14F-4D97-AF65-F5344CB8AC3E}">
        <p14:creationId xmlns:p14="http://schemas.microsoft.com/office/powerpoint/2010/main" val="1186809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Notes/caption: </a:t>
            </a:r>
            <a:r>
              <a:rPr lang="en-US" b="0" dirty="0"/>
              <a:t>All cells contain the genetic signature of the organism and individual they come from in the form of the DNA contained within. Environmental DNA, or eDNA for short, is simply bits of organelles that make up cells, cells themselves, or pieces of tissues that are found in the environment.  The environment can be in soil, water, or air. For aquatic species, like fish, the idea is that as the fish swims, any number of physiological processes release DNA into the water.  For purposes of uncovering the presence of fish, a water sample can be collected that has the DNA from the species found nearby and reveal the presence of a fish or the community of fish in the sample using molecular techniques.  This method was developed for Bullfrogs (</a:t>
            </a:r>
            <a:r>
              <a:rPr lang="en-US" b="0" dirty="0" err="1"/>
              <a:t>Ficetola</a:t>
            </a:r>
            <a:r>
              <a:rPr lang="en-US" b="0" dirty="0"/>
              <a:t> et al. 2008) and first applied to fish by Jerde et al. (2011).  Turner et al. (2014) found that the DNA in the water can be found in a range of particle sizes from small organelles of the cell all the way up to pieces of tissue.  In general, larger particles, such as tissue fragments have more DNA than a single cell or mitochondria.  </a:t>
            </a:r>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Definitions (sourced by Google Dictionary unless otherwise noted):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DNA: </a:t>
            </a:r>
            <a:r>
              <a:rPr lang="en-US" sz="1200" b="0" i="0" u="none" strike="noStrike" kern="1200" dirty="0">
                <a:solidFill>
                  <a:schemeClr val="tx1"/>
                </a:solidFill>
                <a:effectLst/>
                <a:latin typeface="+mn-lt"/>
                <a:ea typeface="+mn-ea"/>
                <a:cs typeface="+mn-cs"/>
              </a:rPr>
              <a:t>deoxyribonucleic acid, a self-replicating material which is present in nearly all living organisms as the main constituent of chromosomes. It is the carrier of genetic information.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Environmental DNA (eDNA):</a:t>
            </a:r>
            <a:r>
              <a:rPr lang="en-US" dirty="0"/>
              <a:t> </a:t>
            </a:r>
            <a:r>
              <a:rPr lang="en-US" sz="1200" b="0" i="0" u="none" strike="noStrike" kern="1200" dirty="0">
                <a:solidFill>
                  <a:schemeClr val="tx1"/>
                </a:solidFill>
                <a:effectLst/>
                <a:latin typeface="+mn-lt"/>
                <a:ea typeface="+mn-ea"/>
                <a:cs typeface="+mn-cs"/>
              </a:rPr>
              <a:t>Environmental DNA or eDNA is DNA that is collected from a variety of environmental samples such as soil, seawater, snow or even air rather than directly sampled from an individual organism. As various organisms interact with the </a:t>
            </a:r>
            <a:r>
              <a:rPr lang="en-US" sz="1200" b="1" i="0" u="none" strike="noStrike" kern="1200" dirty="0">
                <a:solidFill>
                  <a:schemeClr val="tx1"/>
                </a:solidFill>
                <a:effectLst/>
                <a:latin typeface="+mn-lt"/>
                <a:ea typeface="+mn-ea"/>
                <a:cs typeface="+mn-cs"/>
              </a:rPr>
              <a:t>environment</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DNA</a:t>
            </a:r>
            <a:r>
              <a:rPr lang="en-US" sz="1200" b="0" i="0" u="none" strike="noStrike" kern="1200" dirty="0">
                <a:solidFill>
                  <a:schemeClr val="tx1"/>
                </a:solidFill>
                <a:effectLst/>
                <a:latin typeface="+mn-lt"/>
                <a:ea typeface="+mn-ea"/>
                <a:cs typeface="+mn-cs"/>
              </a:rPr>
              <a:t> is expelled and accumulates in their surroundings. (</a:t>
            </a:r>
            <a:r>
              <a:rPr lang="en-US" sz="1200" b="0" i="0" u="none" strike="noStrike" kern="1200" dirty="0" err="1">
                <a:solidFill>
                  <a:schemeClr val="tx1"/>
                </a:solidFill>
                <a:effectLst/>
                <a:latin typeface="+mn-lt"/>
                <a:ea typeface="+mn-ea"/>
                <a:cs typeface="+mn-cs"/>
              </a:rPr>
              <a:t>Wikipedia.org</a:t>
            </a:r>
            <a:r>
              <a:rPr lang="en-US" sz="1200" b="0" i="0" u="none" strike="noStrike" kern="1200" dirty="0">
                <a:solidFill>
                  <a:schemeClr val="tx1"/>
                </a:solidFill>
                <a:effectLst/>
                <a:latin typeface="+mn-lt"/>
                <a:ea typeface="+mn-ea"/>
                <a:cs typeface="+mn-cs"/>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Mitochondria:</a:t>
            </a:r>
            <a:r>
              <a:rPr lang="en-US" dirty="0"/>
              <a:t> </a:t>
            </a:r>
            <a:r>
              <a:rPr lang="en-US" sz="1200" b="0" i="0" u="none" strike="noStrike" kern="1200" dirty="0">
                <a:solidFill>
                  <a:schemeClr val="tx1"/>
                </a:solidFill>
                <a:effectLst/>
                <a:latin typeface="+mn-lt"/>
                <a:ea typeface="+mn-ea"/>
                <a:cs typeface="+mn-cs"/>
              </a:rPr>
              <a:t>an organelle found in large numbers in most cells, in which the biochemical processes of respiration and energy production occur. It has a double membrane, the inner layer being folded inward to form layers (cristae).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Critical papers (found in folder):</a:t>
            </a:r>
          </a:p>
          <a:p>
            <a:r>
              <a:rPr lang="en-US" sz="1200" b="0" i="0" u="none" strike="noStrike" kern="1200" dirty="0" err="1">
                <a:solidFill>
                  <a:schemeClr val="tx1"/>
                </a:solidFill>
                <a:effectLst/>
                <a:latin typeface="+mn-lt"/>
                <a:ea typeface="+mn-ea"/>
                <a:cs typeface="+mn-cs"/>
              </a:rPr>
              <a:t>Ficetola</a:t>
            </a:r>
            <a:r>
              <a:rPr lang="en-US" sz="1200" b="0" i="0" u="none" strike="noStrike" kern="1200" dirty="0">
                <a:solidFill>
                  <a:schemeClr val="tx1"/>
                </a:solidFill>
                <a:effectLst/>
                <a:latin typeface="+mn-lt"/>
                <a:ea typeface="+mn-ea"/>
                <a:cs typeface="+mn-cs"/>
              </a:rPr>
              <a:t>, G. F., </a:t>
            </a:r>
            <a:r>
              <a:rPr lang="en-US" sz="1200" b="0" i="0" u="none" strike="noStrike" kern="1200" dirty="0" err="1">
                <a:solidFill>
                  <a:schemeClr val="tx1"/>
                </a:solidFill>
                <a:effectLst/>
                <a:latin typeface="+mn-lt"/>
                <a:ea typeface="+mn-ea"/>
                <a:cs typeface="+mn-cs"/>
              </a:rPr>
              <a:t>Miaud</a:t>
            </a:r>
            <a:r>
              <a:rPr lang="en-US" sz="1200" b="0" i="0" u="none" strike="noStrike" kern="1200" dirty="0">
                <a:solidFill>
                  <a:schemeClr val="tx1"/>
                </a:solidFill>
                <a:effectLst/>
                <a:latin typeface="+mn-lt"/>
                <a:ea typeface="+mn-ea"/>
                <a:cs typeface="+mn-cs"/>
              </a:rPr>
              <a:t>, C., </a:t>
            </a:r>
            <a:r>
              <a:rPr lang="en-US" sz="1200" b="0" i="0" u="none" strike="noStrike" kern="1200" dirty="0" err="1">
                <a:solidFill>
                  <a:schemeClr val="tx1"/>
                </a:solidFill>
                <a:effectLst/>
                <a:latin typeface="+mn-lt"/>
                <a:ea typeface="+mn-ea"/>
                <a:cs typeface="+mn-cs"/>
              </a:rPr>
              <a:t>Pompanon</a:t>
            </a:r>
            <a:r>
              <a:rPr lang="en-US" sz="1200" b="0" i="0" u="none" strike="noStrike" kern="1200" dirty="0">
                <a:solidFill>
                  <a:schemeClr val="tx1"/>
                </a:solidFill>
                <a:effectLst/>
                <a:latin typeface="+mn-lt"/>
                <a:ea typeface="+mn-ea"/>
                <a:cs typeface="+mn-cs"/>
              </a:rPr>
              <a:t>, F., &amp; </a:t>
            </a:r>
            <a:r>
              <a:rPr lang="en-US" sz="1200" b="0" i="0" u="none" strike="noStrike" kern="1200" dirty="0" err="1">
                <a:solidFill>
                  <a:schemeClr val="tx1"/>
                </a:solidFill>
                <a:effectLst/>
                <a:latin typeface="+mn-lt"/>
                <a:ea typeface="+mn-ea"/>
                <a:cs typeface="+mn-cs"/>
              </a:rPr>
              <a:t>Taberlet</a:t>
            </a:r>
            <a:r>
              <a:rPr lang="en-US" sz="1200" b="0" i="0" u="none" strike="noStrike" kern="1200" dirty="0">
                <a:solidFill>
                  <a:schemeClr val="tx1"/>
                </a:solidFill>
                <a:effectLst/>
                <a:latin typeface="+mn-lt"/>
                <a:ea typeface="+mn-ea"/>
                <a:cs typeface="+mn-cs"/>
              </a:rPr>
              <a:t>, P. (2008). Species detection using environmental DNA from water samples. </a:t>
            </a:r>
            <a:r>
              <a:rPr lang="en-US" sz="1200" b="0" i="1" u="none" strike="noStrike" kern="1200" dirty="0">
                <a:solidFill>
                  <a:schemeClr val="tx1"/>
                </a:solidFill>
                <a:effectLst/>
                <a:latin typeface="+mn-lt"/>
                <a:ea typeface="+mn-ea"/>
                <a:cs typeface="+mn-cs"/>
              </a:rPr>
              <a:t>Biology Letters</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4</a:t>
            </a:r>
            <a:r>
              <a:rPr lang="en-US" sz="1200" b="0" i="0" u="none" strike="noStrike" kern="1200" dirty="0">
                <a:solidFill>
                  <a:schemeClr val="tx1"/>
                </a:solidFill>
                <a:effectLst/>
                <a:latin typeface="+mn-lt"/>
                <a:ea typeface="+mn-ea"/>
                <a:cs typeface="+mn-cs"/>
              </a:rPr>
              <a:t>(4), 423-425.</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Jerde, C. L., Mahon, A. R., Chadderton, W. L., &amp; Lodge, D. M. (2011). “Sight‐unseen” detection of rare aquatic species using environmental DNA. </a:t>
            </a:r>
            <a:r>
              <a:rPr lang="en-US" sz="1200" b="0" i="1" u="none" strike="noStrike" kern="1200" dirty="0">
                <a:solidFill>
                  <a:schemeClr val="tx1"/>
                </a:solidFill>
                <a:effectLst/>
                <a:latin typeface="+mn-lt"/>
                <a:ea typeface="+mn-ea"/>
                <a:cs typeface="+mn-cs"/>
              </a:rPr>
              <a:t>Conservation Letters</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4</a:t>
            </a:r>
            <a:r>
              <a:rPr lang="en-US" sz="1200" b="0" i="0" u="none" strike="noStrike" kern="1200" dirty="0">
                <a:solidFill>
                  <a:schemeClr val="tx1"/>
                </a:solidFill>
                <a:effectLst/>
                <a:latin typeface="+mn-lt"/>
                <a:ea typeface="+mn-ea"/>
                <a:cs typeface="+mn-cs"/>
              </a:rPr>
              <a:t>(2), 150-157.</a:t>
            </a:r>
            <a:endParaRPr lang="en-US" dirty="0"/>
          </a:p>
          <a:p>
            <a:endParaRPr lang="en-US" dirty="0"/>
          </a:p>
          <a:p>
            <a:r>
              <a:rPr lang="en-US" sz="1200" b="0" i="0" u="none" strike="noStrike" kern="1200" dirty="0">
                <a:solidFill>
                  <a:schemeClr val="tx1"/>
                </a:solidFill>
                <a:effectLst/>
                <a:latin typeface="+mn-lt"/>
                <a:ea typeface="+mn-ea"/>
                <a:cs typeface="+mn-cs"/>
              </a:rPr>
              <a:t>Turner, C. R., Barnes, M. A., Xu, C. C., Jones, S. E., Jerde, C. L., &amp; Lodge, D. M. (2014). Particle size distribution and optimal capture of aqueous </a:t>
            </a:r>
            <a:r>
              <a:rPr lang="en-US" sz="1200" b="0" i="0" u="none" strike="noStrike" kern="1200" dirty="0" err="1">
                <a:solidFill>
                  <a:schemeClr val="tx1"/>
                </a:solidFill>
                <a:effectLst/>
                <a:latin typeface="+mn-lt"/>
                <a:ea typeface="+mn-ea"/>
                <a:cs typeface="+mn-cs"/>
              </a:rPr>
              <a:t>macrobial</a:t>
            </a:r>
            <a:r>
              <a:rPr lang="en-US" sz="1200" b="0" i="0" u="none" strike="noStrike" kern="1200" dirty="0">
                <a:solidFill>
                  <a:schemeClr val="tx1"/>
                </a:solidFill>
                <a:effectLst/>
                <a:latin typeface="+mn-lt"/>
                <a:ea typeface="+mn-ea"/>
                <a:cs typeface="+mn-cs"/>
              </a:rPr>
              <a:t> eDNA. </a:t>
            </a:r>
            <a:r>
              <a:rPr lang="en-US" sz="1200" b="0" i="1" u="none" strike="noStrike" kern="1200" dirty="0">
                <a:solidFill>
                  <a:schemeClr val="tx1"/>
                </a:solidFill>
                <a:effectLst/>
                <a:latin typeface="+mn-lt"/>
                <a:ea typeface="+mn-ea"/>
                <a:cs typeface="+mn-cs"/>
              </a:rPr>
              <a:t>Methods in Ecology and Evolution</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5</a:t>
            </a:r>
            <a:r>
              <a:rPr lang="en-US" sz="1200" b="0" i="0" u="none" strike="noStrike" kern="1200" dirty="0">
                <a:solidFill>
                  <a:schemeClr val="tx1"/>
                </a:solidFill>
                <a:effectLst/>
                <a:latin typeface="+mn-lt"/>
                <a:ea typeface="+mn-ea"/>
                <a:cs typeface="+mn-cs"/>
              </a:rPr>
              <a:t>(7), 676-684.</a:t>
            </a:r>
            <a:endParaRPr lang="en-US" dirty="0"/>
          </a:p>
          <a:p>
            <a:endParaRPr lang="en-US" b="1" dirty="0"/>
          </a:p>
          <a:p>
            <a:endParaRPr lang="en-US" dirty="0"/>
          </a:p>
          <a:p>
            <a:r>
              <a:rPr lang="en-US" sz="1200" b="1" i="0" u="none" strike="noStrike" kern="1200" dirty="0">
                <a:solidFill>
                  <a:schemeClr val="tx1"/>
                </a:solidFill>
                <a:effectLst/>
                <a:latin typeface="+mn-lt"/>
                <a:ea typeface="+mn-ea"/>
                <a:cs typeface="+mn-cs"/>
              </a:rPr>
              <a:t>Creative Commons Attribution-</a:t>
            </a:r>
            <a:r>
              <a:rPr lang="en-US" sz="1200" b="1" i="0" u="none" strike="noStrike" kern="1200" dirty="0" err="1">
                <a:solidFill>
                  <a:schemeClr val="tx1"/>
                </a:solidFill>
                <a:effectLst/>
                <a:latin typeface="+mn-lt"/>
                <a:ea typeface="+mn-ea"/>
                <a:cs typeface="+mn-cs"/>
              </a:rPr>
              <a:t>NonCommercial</a:t>
            </a:r>
            <a:r>
              <a:rPr lang="en-US" sz="1200" b="1" i="0" u="none" strike="noStrike" kern="1200" dirty="0">
                <a:solidFill>
                  <a:schemeClr val="tx1"/>
                </a:solidFill>
                <a:effectLst/>
                <a:latin typeface="+mn-lt"/>
                <a:ea typeface="+mn-ea"/>
                <a:cs typeface="+mn-cs"/>
              </a:rPr>
              <a:t>-</a:t>
            </a:r>
            <a:r>
              <a:rPr lang="en-US" sz="1200" b="1" i="0" u="none" strike="noStrike" kern="1200" dirty="0" err="1">
                <a:solidFill>
                  <a:schemeClr val="tx1"/>
                </a:solidFill>
                <a:effectLst/>
                <a:latin typeface="+mn-lt"/>
                <a:ea typeface="+mn-ea"/>
                <a:cs typeface="+mn-cs"/>
              </a:rPr>
              <a:t>ShareAlike</a:t>
            </a:r>
            <a:r>
              <a:rPr lang="en-US" sz="1200" b="1" i="0" u="none" strike="noStrike" kern="1200" dirty="0">
                <a:solidFill>
                  <a:schemeClr val="tx1"/>
                </a:solidFill>
                <a:effectLst/>
                <a:latin typeface="+mn-lt"/>
                <a:ea typeface="+mn-ea"/>
                <a:cs typeface="+mn-cs"/>
              </a:rPr>
              <a:t> 4.0 International Public License</a:t>
            </a:r>
          </a:p>
          <a:p>
            <a:r>
              <a:rPr lang="en-US" sz="1200" b="0" i="0" u="none" strike="noStrike" kern="1200" dirty="0">
                <a:solidFill>
                  <a:schemeClr val="tx1"/>
                </a:solidFill>
                <a:effectLst/>
                <a:latin typeface="+mn-lt"/>
                <a:ea typeface="+mn-ea"/>
                <a:cs typeface="+mn-cs"/>
              </a:rPr>
              <a:t>By exercising the Licensed Rights (defined below), You accept and agree to be bound by the terms and conditions of this Creative Commons Attribution-</a:t>
            </a:r>
            <a:r>
              <a:rPr lang="en-US" sz="1200" b="0" i="0" u="none" strike="noStrike" kern="1200" dirty="0" err="1">
                <a:solidFill>
                  <a:schemeClr val="tx1"/>
                </a:solidFill>
                <a:effectLst/>
                <a:latin typeface="+mn-lt"/>
                <a:ea typeface="+mn-ea"/>
                <a:cs typeface="+mn-cs"/>
              </a:rPr>
              <a:t>NonCommercial</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ShareAlike</a:t>
            </a:r>
            <a:r>
              <a:rPr lang="en-US" sz="1200" b="0" i="0" u="none" strike="noStrike" kern="1200" dirty="0">
                <a:solidFill>
                  <a:schemeClr val="tx1"/>
                </a:solidFill>
                <a:effectLst/>
                <a:latin typeface="+mn-lt"/>
                <a:ea typeface="+mn-ea"/>
                <a:cs typeface="+mn-cs"/>
              </a:rPr>
              <a:t> 4.0 International Public License ("Public License"). To the extent this Public License may be interpreted as a contract, You are granted the Licensed Rights in consideration of Your acceptance of these terms and conditions, and the Licensor grants You such rights in consideration of benefits the Licensor receives from making the Licensed Material available under these terms and conditions.</a:t>
            </a:r>
          </a:p>
          <a:p>
            <a:r>
              <a:rPr lang="en-US" sz="1200" b="1" i="0" u="none" strike="noStrike" kern="1200" dirty="0">
                <a:solidFill>
                  <a:schemeClr val="tx1"/>
                </a:solidFill>
                <a:effectLst/>
                <a:latin typeface="+mn-lt"/>
                <a:ea typeface="+mn-ea"/>
                <a:cs typeface="+mn-cs"/>
              </a:rPr>
              <a:t>Section 1 – Definitions.</a:t>
            </a: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Adapted Material</a:t>
            </a:r>
            <a:r>
              <a:rPr lang="en-US" sz="1200" b="0" i="0" u="none" strike="noStrike" kern="1200" dirty="0">
                <a:solidFill>
                  <a:schemeClr val="tx1"/>
                </a:solidFill>
                <a:effectLst/>
                <a:latin typeface="+mn-lt"/>
                <a:ea typeface="+mn-ea"/>
                <a:cs typeface="+mn-cs"/>
              </a:rPr>
              <a:t> means material subject to Copyright and Similar Rights that is derived from or based upon the Licensed Material and in which the Licensed Material is translated, altered, arranged, transformed, or otherwise modified in a manner requiring permission under the Copyright and Similar Rights held by the Licensor. For purposes of this Public License, where the Licensed Material is a musical work, performance, or sound recording, Adapted Material is always produced where the Licensed Material is synched in timed relation with a moving image.</a:t>
            </a:r>
          </a:p>
          <a:p>
            <a:r>
              <a:rPr lang="en-US" sz="1200" b="1" i="0" u="none" strike="noStrike" kern="1200" dirty="0">
                <a:solidFill>
                  <a:schemeClr val="tx1"/>
                </a:solidFill>
                <a:effectLst/>
                <a:latin typeface="+mn-lt"/>
                <a:ea typeface="+mn-ea"/>
                <a:cs typeface="+mn-cs"/>
              </a:rPr>
              <a:t>Adapter's License</a:t>
            </a:r>
            <a:r>
              <a:rPr lang="en-US" sz="1200" b="0" i="0" u="none" strike="noStrike" kern="1200" dirty="0">
                <a:solidFill>
                  <a:schemeClr val="tx1"/>
                </a:solidFill>
                <a:effectLst/>
                <a:latin typeface="+mn-lt"/>
                <a:ea typeface="+mn-ea"/>
                <a:cs typeface="+mn-cs"/>
              </a:rPr>
              <a:t> means the license You apply to Your Copyright and Similar Rights in Your contributions to Adapted Material in accordance with the terms and conditions of this Public License.</a:t>
            </a:r>
          </a:p>
          <a:p>
            <a:r>
              <a:rPr lang="en-US" sz="1200" b="1" i="0" u="none" strike="noStrike" kern="1200" dirty="0">
                <a:solidFill>
                  <a:schemeClr val="tx1"/>
                </a:solidFill>
                <a:effectLst/>
                <a:latin typeface="+mn-lt"/>
                <a:ea typeface="+mn-ea"/>
                <a:cs typeface="+mn-cs"/>
              </a:rPr>
              <a:t>BY-NC-SA Compatible License</a:t>
            </a:r>
            <a:r>
              <a:rPr lang="en-US" sz="1200" b="0" i="0" u="none" strike="noStrike" kern="1200" dirty="0">
                <a:solidFill>
                  <a:schemeClr val="tx1"/>
                </a:solidFill>
                <a:effectLst/>
                <a:latin typeface="+mn-lt"/>
                <a:ea typeface="+mn-ea"/>
                <a:cs typeface="+mn-cs"/>
              </a:rPr>
              <a:t> means a license listed at </a:t>
            </a:r>
            <a:r>
              <a:rPr lang="en-US" sz="1200" b="0" i="0" u="none" strike="noStrike" kern="1200" dirty="0">
                <a:solidFill>
                  <a:schemeClr val="tx1"/>
                </a:solidFill>
                <a:effectLst/>
                <a:latin typeface="+mn-lt"/>
                <a:ea typeface="+mn-ea"/>
                <a:cs typeface="+mn-cs"/>
                <a:hlinkClick r:id="rId3"/>
              </a:rPr>
              <a:t>creativecommons.org/compatiblelicenses</a:t>
            </a:r>
            <a:r>
              <a:rPr lang="en-US" sz="1200" b="0" i="0" u="none" strike="noStrike" kern="1200" dirty="0">
                <a:solidFill>
                  <a:schemeClr val="tx1"/>
                </a:solidFill>
                <a:effectLst/>
                <a:latin typeface="+mn-lt"/>
                <a:ea typeface="+mn-ea"/>
                <a:cs typeface="+mn-cs"/>
              </a:rPr>
              <a:t>, approved by Creative Commons as essentially the equivalent of this Public License.</a:t>
            </a:r>
          </a:p>
          <a:p>
            <a:r>
              <a:rPr lang="en-US" sz="1200" b="1" i="0" u="none" strike="noStrike" kern="1200" dirty="0">
                <a:solidFill>
                  <a:schemeClr val="tx1"/>
                </a:solidFill>
                <a:effectLst/>
                <a:latin typeface="+mn-lt"/>
                <a:ea typeface="+mn-ea"/>
                <a:cs typeface="+mn-cs"/>
              </a:rPr>
              <a:t>Copyright and Similar Rights</a:t>
            </a:r>
            <a:r>
              <a:rPr lang="en-US" sz="1200" b="0" i="0" u="none" strike="noStrike" kern="1200" dirty="0">
                <a:solidFill>
                  <a:schemeClr val="tx1"/>
                </a:solidFill>
                <a:effectLst/>
                <a:latin typeface="+mn-lt"/>
                <a:ea typeface="+mn-ea"/>
                <a:cs typeface="+mn-cs"/>
              </a:rPr>
              <a:t> means copyright and/or similar rights closely related to copyright including, without limitation, performance, broadcast, sound recording, and Sui Generis Database Rights, without regard to how the rights are labeled or categorized. For purposes of this Public License, the rights specified in Section </a:t>
            </a:r>
            <a:r>
              <a:rPr lang="en-US" sz="1200" b="0" i="0" u="none" strike="noStrike" kern="1200" dirty="0">
                <a:solidFill>
                  <a:schemeClr val="tx1"/>
                </a:solidFill>
                <a:effectLst/>
                <a:latin typeface="+mn-lt"/>
                <a:ea typeface="+mn-ea"/>
                <a:cs typeface="+mn-cs"/>
                <a:hlinkClick r:id="rId4"/>
              </a:rPr>
              <a:t>2(b)(1)-(2)</a:t>
            </a:r>
            <a:r>
              <a:rPr lang="en-US" sz="1200" b="0" i="0" u="none" strike="noStrike" kern="1200" dirty="0">
                <a:solidFill>
                  <a:schemeClr val="tx1"/>
                </a:solidFill>
                <a:effectLst/>
                <a:latin typeface="+mn-lt"/>
                <a:ea typeface="+mn-ea"/>
                <a:cs typeface="+mn-cs"/>
              </a:rPr>
              <a:t> are not Copyright and Similar Rights.</a:t>
            </a:r>
          </a:p>
          <a:p>
            <a:r>
              <a:rPr lang="en-US" sz="1200" b="1" i="0" u="none" strike="noStrike" kern="1200" dirty="0">
                <a:solidFill>
                  <a:schemeClr val="tx1"/>
                </a:solidFill>
                <a:effectLst/>
                <a:latin typeface="+mn-lt"/>
                <a:ea typeface="+mn-ea"/>
                <a:cs typeface="+mn-cs"/>
              </a:rPr>
              <a:t>Effective Technological Measures</a:t>
            </a:r>
            <a:r>
              <a:rPr lang="en-US" sz="1200" b="0" i="0" u="none" strike="noStrike" kern="1200" dirty="0">
                <a:solidFill>
                  <a:schemeClr val="tx1"/>
                </a:solidFill>
                <a:effectLst/>
                <a:latin typeface="+mn-lt"/>
                <a:ea typeface="+mn-ea"/>
                <a:cs typeface="+mn-cs"/>
              </a:rPr>
              <a:t> means those measures that, in the absence of proper authority, may not be circumvented under laws fulfilling obligations under Article 11 of the WIPO Copyright Treaty adopted on December 20, 1996, and/or similar international agreements.</a:t>
            </a:r>
          </a:p>
          <a:p>
            <a:r>
              <a:rPr lang="en-US" sz="1200" b="1" i="0" u="none" strike="noStrike" kern="1200" dirty="0">
                <a:solidFill>
                  <a:schemeClr val="tx1"/>
                </a:solidFill>
                <a:effectLst/>
                <a:latin typeface="+mn-lt"/>
                <a:ea typeface="+mn-ea"/>
                <a:cs typeface="+mn-cs"/>
              </a:rPr>
              <a:t>Exceptions and Limitations</a:t>
            </a:r>
            <a:r>
              <a:rPr lang="en-US" sz="1200" b="0" i="0" u="none" strike="noStrike" kern="1200" dirty="0">
                <a:solidFill>
                  <a:schemeClr val="tx1"/>
                </a:solidFill>
                <a:effectLst/>
                <a:latin typeface="+mn-lt"/>
                <a:ea typeface="+mn-ea"/>
                <a:cs typeface="+mn-cs"/>
              </a:rPr>
              <a:t> means fair use, fair dealing, and/or any other exception or limitation to Copyright and Similar Rights that applies to Your use of the Licensed Material.</a:t>
            </a:r>
          </a:p>
          <a:p>
            <a:r>
              <a:rPr lang="en-US" sz="1200" b="1" i="0" u="none" strike="noStrike" kern="1200" dirty="0">
                <a:solidFill>
                  <a:schemeClr val="tx1"/>
                </a:solidFill>
                <a:effectLst/>
                <a:latin typeface="+mn-lt"/>
                <a:ea typeface="+mn-ea"/>
                <a:cs typeface="+mn-cs"/>
              </a:rPr>
              <a:t>License Elements</a:t>
            </a:r>
            <a:r>
              <a:rPr lang="en-US" sz="1200" b="0" i="0" u="none" strike="noStrike" kern="1200" dirty="0">
                <a:solidFill>
                  <a:schemeClr val="tx1"/>
                </a:solidFill>
                <a:effectLst/>
                <a:latin typeface="+mn-lt"/>
                <a:ea typeface="+mn-ea"/>
                <a:cs typeface="+mn-cs"/>
              </a:rPr>
              <a:t> means the license attributes listed in the name of a Creative Commons Public License. The License Elements of this Public License are Attribution, </a:t>
            </a:r>
            <a:r>
              <a:rPr lang="en-US" sz="1200" b="0" i="0" u="none" strike="noStrike" kern="1200" dirty="0" err="1">
                <a:solidFill>
                  <a:schemeClr val="tx1"/>
                </a:solidFill>
                <a:effectLst/>
                <a:latin typeface="+mn-lt"/>
                <a:ea typeface="+mn-ea"/>
                <a:cs typeface="+mn-cs"/>
              </a:rPr>
              <a:t>NonCommercial</a:t>
            </a:r>
            <a:r>
              <a:rPr lang="en-US" sz="1200" b="0" i="0" u="none" strike="noStrike" kern="1200" dirty="0">
                <a:solidFill>
                  <a:schemeClr val="tx1"/>
                </a:solidFill>
                <a:effectLst/>
                <a:latin typeface="+mn-lt"/>
                <a:ea typeface="+mn-ea"/>
                <a:cs typeface="+mn-cs"/>
              </a:rPr>
              <a:t>, and </a:t>
            </a:r>
            <a:r>
              <a:rPr lang="en-US" sz="1200" b="0" i="0" u="none" strike="noStrike" kern="1200" dirty="0" err="1">
                <a:solidFill>
                  <a:schemeClr val="tx1"/>
                </a:solidFill>
                <a:effectLst/>
                <a:latin typeface="+mn-lt"/>
                <a:ea typeface="+mn-ea"/>
                <a:cs typeface="+mn-cs"/>
              </a:rPr>
              <a:t>ShareAlike</a:t>
            </a:r>
            <a:r>
              <a:rPr lang="en-US" sz="1200" b="0" i="0" u="none" strike="noStrike" kern="1200" dirty="0">
                <a:solidFill>
                  <a:schemeClr val="tx1"/>
                </a:solidFill>
                <a:effectLst/>
                <a:latin typeface="+mn-lt"/>
                <a:ea typeface="+mn-ea"/>
                <a:cs typeface="+mn-cs"/>
              </a:rPr>
              <a:t>.</a:t>
            </a:r>
          </a:p>
          <a:p>
            <a:r>
              <a:rPr lang="en-US" sz="1200" b="1" i="0" u="none" strike="noStrike" kern="1200" dirty="0">
                <a:solidFill>
                  <a:schemeClr val="tx1"/>
                </a:solidFill>
                <a:effectLst/>
                <a:latin typeface="+mn-lt"/>
                <a:ea typeface="+mn-ea"/>
                <a:cs typeface="+mn-cs"/>
              </a:rPr>
              <a:t>Licensed Material</a:t>
            </a:r>
            <a:r>
              <a:rPr lang="en-US" sz="1200" b="0" i="0" u="none" strike="noStrike" kern="1200" dirty="0">
                <a:solidFill>
                  <a:schemeClr val="tx1"/>
                </a:solidFill>
                <a:effectLst/>
                <a:latin typeface="+mn-lt"/>
                <a:ea typeface="+mn-ea"/>
                <a:cs typeface="+mn-cs"/>
              </a:rPr>
              <a:t> means the artistic or literary work, database, or other material to which the Licensor applied this Public License.</a:t>
            </a:r>
          </a:p>
          <a:p>
            <a:r>
              <a:rPr lang="en-US" sz="1200" b="1" i="0" u="none" strike="noStrike" kern="1200" dirty="0">
                <a:solidFill>
                  <a:schemeClr val="tx1"/>
                </a:solidFill>
                <a:effectLst/>
                <a:latin typeface="+mn-lt"/>
                <a:ea typeface="+mn-ea"/>
                <a:cs typeface="+mn-cs"/>
              </a:rPr>
              <a:t>Licensed Rights</a:t>
            </a:r>
            <a:r>
              <a:rPr lang="en-US" sz="1200" b="0" i="0" u="none" strike="noStrike" kern="1200" dirty="0">
                <a:solidFill>
                  <a:schemeClr val="tx1"/>
                </a:solidFill>
                <a:effectLst/>
                <a:latin typeface="+mn-lt"/>
                <a:ea typeface="+mn-ea"/>
                <a:cs typeface="+mn-cs"/>
              </a:rPr>
              <a:t> means the rights granted to You subject to the terms and conditions of this Public License, which are limited to all Copyright and Similar Rights that apply to Your use of the Licensed Material and that the Licensor has authority to license.</a:t>
            </a:r>
          </a:p>
          <a:p>
            <a:r>
              <a:rPr lang="en-US" sz="1200" b="1" i="0" u="none" strike="noStrike" kern="1200" dirty="0">
                <a:solidFill>
                  <a:schemeClr val="tx1"/>
                </a:solidFill>
                <a:effectLst/>
                <a:latin typeface="+mn-lt"/>
                <a:ea typeface="+mn-ea"/>
                <a:cs typeface="+mn-cs"/>
              </a:rPr>
              <a:t>Licensor</a:t>
            </a:r>
            <a:r>
              <a:rPr lang="en-US" sz="1200" b="0" i="0" u="none" strike="noStrike" kern="1200" dirty="0">
                <a:solidFill>
                  <a:schemeClr val="tx1"/>
                </a:solidFill>
                <a:effectLst/>
                <a:latin typeface="+mn-lt"/>
                <a:ea typeface="+mn-ea"/>
                <a:cs typeface="+mn-cs"/>
              </a:rPr>
              <a:t> means the individual(s) or entity(</a:t>
            </a:r>
            <a:r>
              <a:rPr lang="en-US" sz="1200" b="0" i="0" u="none" strike="noStrike" kern="1200" dirty="0" err="1">
                <a:solidFill>
                  <a:schemeClr val="tx1"/>
                </a:solidFill>
                <a:effectLst/>
                <a:latin typeface="+mn-lt"/>
                <a:ea typeface="+mn-ea"/>
                <a:cs typeface="+mn-cs"/>
              </a:rPr>
              <a:t>ies</a:t>
            </a:r>
            <a:r>
              <a:rPr lang="en-US" sz="1200" b="0" i="0" u="none" strike="noStrike" kern="1200" dirty="0">
                <a:solidFill>
                  <a:schemeClr val="tx1"/>
                </a:solidFill>
                <a:effectLst/>
                <a:latin typeface="+mn-lt"/>
                <a:ea typeface="+mn-ea"/>
                <a:cs typeface="+mn-cs"/>
              </a:rPr>
              <a:t>) granting rights under this Public License.</a:t>
            </a:r>
          </a:p>
          <a:p>
            <a:r>
              <a:rPr lang="en-US" sz="1200" b="1" i="0" u="none" strike="noStrike" kern="1200" dirty="0" err="1">
                <a:solidFill>
                  <a:schemeClr val="tx1"/>
                </a:solidFill>
                <a:effectLst/>
                <a:latin typeface="+mn-lt"/>
                <a:ea typeface="+mn-ea"/>
                <a:cs typeface="+mn-cs"/>
              </a:rPr>
              <a:t>NonCommercial</a:t>
            </a:r>
            <a:r>
              <a:rPr lang="en-US" sz="1200" b="0" i="0" u="none" strike="noStrike" kern="1200" dirty="0">
                <a:solidFill>
                  <a:schemeClr val="tx1"/>
                </a:solidFill>
                <a:effectLst/>
                <a:latin typeface="+mn-lt"/>
                <a:ea typeface="+mn-ea"/>
                <a:cs typeface="+mn-cs"/>
              </a:rPr>
              <a:t> means not primarily intended for or directed towards commercial advantage or monetary compensation. For purposes of this Public License, the exchange of the Licensed Material for other material subject to Copyright and Similar Rights by digital file-sharing or similar means is </a:t>
            </a:r>
            <a:r>
              <a:rPr lang="en-US" sz="1200" b="0" i="0" u="none" strike="noStrike" kern="1200" dirty="0" err="1">
                <a:solidFill>
                  <a:schemeClr val="tx1"/>
                </a:solidFill>
                <a:effectLst/>
                <a:latin typeface="+mn-lt"/>
                <a:ea typeface="+mn-ea"/>
                <a:cs typeface="+mn-cs"/>
              </a:rPr>
              <a:t>NonCommercial</a:t>
            </a:r>
            <a:r>
              <a:rPr lang="en-US" sz="1200" b="0" i="0" u="none" strike="noStrike" kern="1200" dirty="0">
                <a:solidFill>
                  <a:schemeClr val="tx1"/>
                </a:solidFill>
                <a:effectLst/>
                <a:latin typeface="+mn-lt"/>
                <a:ea typeface="+mn-ea"/>
                <a:cs typeface="+mn-cs"/>
              </a:rPr>
              <a:t> provided there is no payment of monetary compensation in connection with the exchange.</a:t>
            </a:r>
          </a:p>
          <a:p>
            <a:r>
              <a:rPr lang="en-US" sz="1200" b="1" i="0" u="none" strike="noStrike" kern="1200" dirty="0">
                <a:solidFill>
                  <a:schemeClr val="tx1"/>
                </a:solidFill>
                <a:effectLst/>
                <a:latin typeface="+mn-lt"/>
                <a:ea typeface="+mn-ea"/>
                <a:cs typeface="+mn-cs"/>
              </a:rPr>
              <a:t>Share</a:t>
            </a:r>
            <a:r>
              <a:rPr lang="en-US" sz="1200" b="0" i="0" u="none" strike="noStrike" kern="1200" dirty="0">
                <a:solidFill>
                  <a:schemeClr val="tx1"/>
                </a:solidFill>
                <a:effectLst/>
                <a:latin typeface="+mn-lt"/>
                <a:ea typeface="+mn-ea"/>
                <a:cs typeface="+mn-cs"/>
              </a:rPr>
              <a:t> means to provide material to the public by any means or process that requires permission under the Licensed Rights, such as reproduction, public display, public performance, distribution, dissemination, communication, or importation, and to make material available to the public including in ways that members of the public may access the material from a place and at a time individually chosen by them.</a:t>
            </a:r>
          </a:p>
          <a:p>
            <a:r>
              <a:rPr lang="en-US" sz="1200" b="1" i="0" u="none" strike="noStrike" kern="1200" dirty="0">
                <a:solidFill>
                  <a:schemeClr val="tx1"/>
                </a:solidFill>
                <a:effectLst/>
                <a:latin typeface="+mn-lt"/>
                <a:ea typeface="+mn-ea"/>
                <a:cs typeface="+mn-cs"/>
              </a:rPr>
              <a:t>Sui Generis Database Rights</a:t>
            </a:r>
            <a:r>
              <a:rPr lang="en-US" sz="1200" b="0" i="0" u="none" strike="noStrike" kern="1200" dirty="0">
                <a:solidFill>
                  <a:schemeClr val="tx1"/>
                </a:solidFill>
                <a:effectLst/>
                <a:latin typeface="+mn-lt"/>
                <a:ea typeface="+mn-ea"/>
                <a:cs typeface="+mn-cs"/>
              </a:rPr>
              <a:t> means rights other than copyright resulting from Directive 96/9/EC of the European Parliament and of the Council of 11 March 1996 on the legal protection of databases, as amended and/or succeeded, as well as other essentially equivalent rights anywhere in the world.</a:t>
            </a:r>
          </a:p>
          <a:p>
            <a:r>
              <a:rPr lang="en-US" sz="1200" b="1" i="0" u="none" strike="noStrike" kern="1200" dirty="0">
                <a:solidFill>
                  <a:schemeClr val="tx1"/>
                </a:solidFill>
                <a:effectLst/>
                <a:latin typeface="+mn-lt"/>
                <a:ea typeface="+mn-ea"/>
                <a:cs typeface="+mn-cs"/>
              </a:rPr>
              <a:t>You</a:t>
            </a:r>
            <a:r>
              <a:rPr lang="en-US" sz="1200" b="0" i="0" u="none" strike="noStrike" kern="1200" dirty="0">
                <a:solidFill>
                  <a:schemeClr val="tx1"/>
                </a:solidFill>
                <a:effectLst/>
                <a:latin typeface="+mn-lt"/>
                <a:ea typeface="+mn-ea"/>
                <a:cs typeface="+mn-cs"/>
              </a:rPr>
              <a:t> means the individual or entity exercising the Licensed Rights under this Public License. </a:t>
            </a:r>
            <a:r>
              <a:rPr lang="en-US" sz="1200" b="1" i="0" u="none" strike="noStrike" kern="1200" dirty="0">
                <a:solidFill>
                  <a:schemeClr val="tx1"/>
                </a:solidFill>
                <a:effectLst/>
                <a:latin typeface="+mn-lt"/>
                <a:ea typeface="+mn-ea"/>
                <a:cs typeface="+mn-cs"/>
              </a:rPr>
              <a:t>Your</a:t>
            </a:r>
            <a:r>
              <a:rPr lang="en-US" sz="1200" b="0" i="0" u="none" strike="noStrike" kern="1200" dirty="0">
                <a:solidFill>
                  <a:schemeClr val="tx1"/>
                </a:solidFill>
                <a:effectLst/>
                <a:latin typeface="+mn-lt"/>
                <a:ea typeface="+mn-ea"/>
                <a:cs typeface="+mn-cs"/>
              </a:rPr>
              <a:t> has a corresponding meaning.</a:t>
            </a:r>
          </a:p>
          <a:p>
            <a:r>
              <a:rPr lang="en-US" sz="1200" b="1" i="0" u="none" strike="noStrike" kern="1200" dirty="0">
                <a:solidFill>
                  <a:schemeClr val="tx1"/>
                </a:solidFill>
                <a:effectLst/>
                <a:latin typeface="+mn-lt"/>
                <a:ea typeface="+mn-ea"/>
                <a:cs typeface="+mn-cs"/>
              </a:rPr>
              <a:t>Section 2 – Scope.</a:t>
            </a: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License grant</a:t>
            </a:r>
            <a:r>
              <a:rPr lang="en-US" sz="1200" b="0" i="0" u="none" strike="noStrike" kern="1200" dirty="0">
                <a:solidFill>
                  <a:schemeClr val="tx1"/>
                </a:solidFill>
                <a:effectLst/>
                <a:latin typeface="+mn-lt"/>
                <a:ea typeface="+mn-ea"/>
                <a:cs typeface="+mn-cs"/>
              </a:rPr>
              <a:t>.</a:t>
            </a:r>
          </a:p>
          <a:p>
            <a:pPr lvl="1"/>
            <a:r>
              <a:rPr lang="en-US" sz="1200" b="0" i="0" u="none" strike="noStrike" kern="1200" dirty="0">
                <a:solidFill>
                  <a:schemeClr val="tx1"/>
                </a:solidFill>
                <a:effectLst/>
                <a:latin typeface="+mn-lt"/>
                <a:ea typeface="+mn-ea"/>
                <a:cs typeface="+mn-cs"/>
              </a:rPr>
              <a:t>Subject to the terms and conditions of this Public License, the Licensor hereby grants You a worldwide, royalty-free, non-sublicensable, non-exclusive, irrevocable license to exercise the Licensed Rights in the Licensed Material to:</a:t>
            </a:r>
          </a:p>
          <a:p>
            <a:pPr lvl="2"/>
            <a:r>
              <a:rPr lang="en-US" sz="1200" b="0" i="0" u="none" strike="noStrike" kern="1200" dirty="0">
                <a:solidFill>
                  <a:schemeClr val="tx1"/>
                </a:solidFill>
                <a:effectLst/>
                <a:latin typeface="+mn-lt"/>
                <a:ea typeface="+mn-ea"/>
                <a:cs typeface="+mn-cs"/>
              </a:rPr>
              <a:t>reproduce and Share the Licensed Material, in whole or in part, for </a:t>
            </a:r>
            <a:r>
              <a:rPr lang="en-US" sz="1200" b="0" i="0" u="none" strike="noStrike" kern="1200" dirty="0" err="1">
                <a:solidFill>
                  <a:schemeClr val="tx1"/>
                </a:solidFill>
                <a:effectLst/>
                <a:latin typeface="+mn-lt"/>
                <a:ea typeface="+mn-ea"/>
                <a:cs typeface="+mn-cs"/>
              </a:rPr>
              <a:t>NonCommercial</a:t>
            </a:r>
            <a:r>
              <a:rPr lang="en-US" sz="1200" b="0" i="0" u="none" strike="noStrike" kern="1200" dirty="0">
                <a:solidFill>
                  <a:schemeClr val="tx1"/>
                </a:solidFill>
                <a:effectLst/>
                <a:latin typeface="+mn-lt"/>
                <a:ea typeface="+mn-ea"/>
                <a:cs typeface="+mn-cs"/>
              </a:rPr>
              <a:t> purposes only; and</a:t>
            </a:r>
          </a:p>
          <a:p>
            <a:pPr lvl="2"/>
            <a:r>
              <a:rPr lang="en-US" sz="1200" b="0" i="0" u="none" strike="noStrike" kern="1200" dirty="0">
                <a:solidFill>
                  <a:schemeClr val="tx1"/>
                </a:solidFill>
                <a:effectLst/>
                <a:latin typeface="+mn-lt"/>
                <a:ea typeface="+mn-ea"/>
                <a:cs typeface="+mn-cs"/>
              </a:rPr>
              <a:t>produce, reproduce, and Share Adapted Material for </a:t>
            </a:r>
            <a:r>
              <a:rPr lang="en-US" sz="1200" b="0" i="0" u="none" strike="noStrike" kern="1200" dirty="0" err="1">
                <a:solidFill>
                  <a:schemeClr val="tx1"/>
                </a:solidFill>
                <a:effectLst/>
                <a:latin typeface="+mn-lt"/>
                <a:ea typeface="+mn-ea"/>
                <a:cs typeface="+mn-cs"/>
              </a:rPr>
              <a:t>NonCommercial</a:t>
            </a:r>
            <a:r>
              <a:rPr lang="en-US" sz="1200" b="0" i="0" u="none" strike="noStrike" kern="1200" dirty="0">
                <a:solidFill>
                  <a:schemeClr val="tx1"/>
                </a:solidFill>
                <a:effectLst/>
                <a:latin typeface="+mn-lt"/>
                <a:ea typeface="+mn-ea"/>
                <a:cs typeface="+mn-cs"/>
              </a:rPr>
              <a:t> purposes only.</a:t>
            </a:r>
          </a:p>
          <a:p>
            <a:pPr lvl="1"/>
            <a:r>
              <a:rPr lang="en-US" sz="1200" b="0" i="0" u="sng" strike="noStrike" kern="1200" dirty="0">
                <a:solidFill>
                  <a:schemeClr val="tx1"/>
                </a:solidFill>
                <a:effectLst/>
                <a:latin typeface="+mn-lt"/>
                <a:ea typeface="+mn-ea"/>
                <a:cs typeface="+mn-cs"/>
              </a:rPr>
              <a:t>Exceptions and Limitations</a:t>
            </a:r>
            <a:r>
              <a:rPr lang="en-US" sz="1200" b="0" i="0" u="none" strike="noStrike" kern="1200" dirty="0">
                <a:solidFill>
                  <a:schemeClr val="tx1"/>
                </a:solidFill>
                <a:effectLst/>
                <a:latin typeface="+mn-lt"/>
                <a:ea typeface="+mn-ea"/>
                <a:cs typeface="+mn-cs"/>
              </a:rPr>
              <a:t>. For the avoidance of doubt, where Exceptions and Limitations apply to Your use, this Public License does not apply, and You do not need to comply with its terms and conditions.</a:t>
            </a:r>
          </a:p>
          <a:p>
            <a:pPr lvl="1"/>
            <a:r>
              <a:rPr lang="en-US" sz="1200" b="0" i="0" u="sng" strike="noStrike" kern="1200" dirty="0">
                <a:solidFill>
                  <a:schemeClr val="tx1"/>
                </a:solidFill>
                <a:effectLst/>
                <a:latin typeface="+mn-lt"/>
                <a:ea typeface="+mn-ea"/>
                <a:cs typeface="+mn-cs"/>
              </a:rPr>
              <a:t>Term</a:t>
            </a:r>
            <a:r>
              <a:rPr lang="en-US" sz="1200" b="0" i="0" u="none" strike="noStrike" kern="1200" dirty="0">
                <a:solidFill>
                  <a:schemeClr val="tx1"/>
                </a:solidFill>
                <a:effectLst/>
                <a:latin typeface="+mn-lt"/>
                <a:ea typeface="+mn-ea"/>
                <a:cs typeface="+mn-cs"/>
              </a:rPr>
              <a:t>. The term of this Public License is specified in Section </a:t>
            </a:r>
            <a:r>
              <a:rPr lang="en-US" sz="1200" b="0" i="0" u="none" strike="noStrike" kern="1200" dirty="0">
                <a:solidFill>
                  <a:schemeClr val="tx1"/>
                </a:solidFill>
                <a:effectLst/>
                <a:latin typeface="+mn-lt"/>
                <a:ea typeface="+mn-ea"/>
                <a:cs typeface="+mn-cs"/>
                <a:hlinkClick r:id="rId5"/>
              </a:rPr>
              <a:t>6(a)</a:t>
            </a:r>
            <a:r>
              <a:rPr lang="en-US" sz="1200" b="0" i="0" u="none" strike="noStrike" kern="1200" dirty="0">
                <a:solidFill>
                  <a:schemeClr val="tx1"/>
                </a:solidFill>
                <a:effectLst/>
                <a:latin typeface="+mn-lt"/>
                <a:ea typeface="+mn-ea"/>
                <a:cs typeface="+mn-cs"/>
              </a:rPr>
              <a:t>.</a:t>
            </a:r>
          </a:p>
          <a:p>
            <a:pPr lvl="1"/>
            <a:r>
              <a:rPr lang="en-US" sz="1200" b="0" i="0" u="sng" strike="noStrike" kern="1200" dirty="0">
                <a:solidFill>
                  <a:schemeClr val="tx1"/>
                </a:solidFill>
                <a:effectLst/>
                <a:latin typeface="+mn-lt"/>
                <a:ea typeface="+mn-ea"/>
                <a:cs typeface="+mn-cs"/>
              </a:rPr>
              <a:t>Media and formats; technical modifications allowed</a:t>
            </a:r>
            <a:r>
              <a:rPr lang="en-US" sz="1200" b="0" i="0" u="none" strike="noStrike" kern="1200" dirty="0">
                <a:solidFill>
                  <a:schemeClr val="tx1"/>
                </a:solidFill>
                <a:effectLst/>
                <a:latin typeface="+mn-lt"/>
                <a:ea typeface="+mn-ea"/>
                <a:cs typeface="+mn-cs"/>
              </a:rPr>
              <a:t>. The Licensor authorizes You to exercise the Licensed Rights in all media and formats whether now known or hereafter created, and to make technical modifications necessary to do so. The Licensor waives and/or agrees not to assert any right or authority to forbid You from making technical modifications necessary to exercise the Licensed Rights, including technical modifications necessary to circumvent Effective Technological Measures. For purposes of this Public License, simply making modifications authorized by this Section </a:t>
            </a:r>
            <a:r>
              <a:rPr lang="en-US" sz="1200" b="0" i="0" u="none" strike="noStrike" kern="1200" dirty="0">
                <a:solidFill>
                  <a:schemeClr val="tx1"/>
                </a:solidFill>
                <a:effectLst/>
                <a:latin typeface="+mn-lt"/>
                <a:ea typeface="+mn-ea"/>
                <a:cs typeface="+mn-cs"/>
                <a:hlinkClick r:id="rId6"/>
              </a:rPr>
              <a:t>2(a)(4)</a:t>
            </a:r>
            <a:r>
              <a:rPr lang="en-US" sz="1200" b="0" i="0" u="none" strike="noStrike" kern="1200" dirty="0">
                <a:solidFill>
                  <a:schemeClr val="tx1"/>
                </a:solidFill>
                <a:effectLst/>
                <a:latin typeface="+mn-lt"/>
                <a:ea typeface="+mn-ea"/>
                <a:cs typeface="+mn-cs"/>
              </a:rPr>
              <a:t> never produces Adapted Material.</a:t>
            </a:r>
          </a:p>
          <a:p>
            <a:pPr lvl="1"/>
            <a:r>
              <a:rPr lang="en-US" sz="1200" b="0" i="0" u="sng" strike="noStrike" kern="1200" dirty="0">
                <a:solidFill>
                  <a:schemeClr val="tx1"/>
                </a:solidFill>
                <a:effectLst/>
                <a:latin typeface="+mn-lt"/>
                <a:ea typeface="+mn-ea"/>
                <a:cs typeface="+mn-cs"/>
              </a:rPr>
              <a:t>Downstream </a:t>
            </a:r>
            <a:r>
              <a:rPr lang="en-US" sz="1200" b="0" i="0" u="sng" strike="noStrike" kern="1200" dirty="0" err="1">
                <a:solidFill>
                  <a:schemeClr val="tx1"/>
                </a:solidFill>
                <a:effectLst/>
                <a:latin typeface="+mn-lt"/>
                <a:ea typeface="+mn-ea"/>
                <a:cs typeface="+mn-cs"/>
              </a:rPr>
              <a:t>recipients</a:t>
            </a:r>
            <a:r>
              <a:rPr lang="en-US" sz="1200" b="0" i="0" u="none" strike="noStrike" kern="1200" dirty="0" err="1">
                <a:solidFill>
                  <a:schemeClr val="tx1"/>
                </a:solidFill>
                <a:effectLst/>
                <a:latin typeface="+mn-lt"/>
                <a:ea typeface="+mn-ea"/>
                <a:cs typeface="+mn-cs"/>
              </a:rPr>
              <a:t>.</a:t>
            </a:r>
            <a:r>
              <a:rPr lang="en-US" sz="1200" b="0" i="1" u="sng" strike="noStrike" kern="1200" dirty="0" err="1">
                <a:solidFill>
                  <a:schemeClr val="tx1"/>
                </a:solidFill>
                <a:effectLst/>
                <a:latin typeface="+mn-lt"/>
                <a:ea typeface="+mn-ea"/>
                <a:cs typeface="+mn-cs"/>
              </a:rPr>
              <a:t>Offer</a:t>
            </a:r>
            <a:r>
              <a:rPr lang="en-US" sz="1200" b="0" i="1" u="sng" strike="noStrike" kern="1200" dirty="0">
                <a:solidFill>
                  <a:schemeClr val="tx1"/>
                </a:solidFill>
                <a:effectLst/>
                <a:latin typeface="+mn-lt"/>
                <a:ea typeface="+mn-ea"/>
                <a:cs typeface="+mn-cs"/>
              </a:rPr>
              <a:t> from the Licensor – Licensed Material</a:t>
            </a:r>
            <a:r>
              <a:rPr lang="en-US" sz="1200" b="0" i="1" u="none" strike="noStrike" kern="1200" dirty="0">
                <a:solidFill>
                  <a:schemeClr val="tx1"/>
                </a:solidFill>
                <a:effectLst/>
                <a:latin typeface="+mn-lt"/>
                <a:ea typeface="+mn-ea"/>
                <a:cs typeface="+mn-cs"/>
              </a:rPr>
              <a:t>. Every recipient of the Licensed Material automatically receives an offer from the Licensor to exercise the Licensed Rights under the terms and conditions of this Public License.</a:t>
            </a:r>
          </a:p>
          <a:p>
            <a:pPr lvl="1"/>
            <a:r>
              <a:rPr lang="en-US" sz="1200" b="0" i="1" u="sng" strike="noStrike" kern="1200" dirty="0">
                <a:solidFill>
                  <a:schemeClr val="tx1"/>
                </a:solidFill>
                <a:effectLst/>
                <a:latin typeface="+mn-lt"/>
                <a:ea typeface="+mn-ea"/>
                <a:cs typeface="+mn-cs"/>
              </a:rPr>
              <a:t>Additional offer from the Licensor – Adapted Material</a:t>
            </a:r>
            <a:r>
              <a:rPr lang="en-US" sz="1200" b="0" i="1" u="none" strike="noStrike" kern="1200" dirty="0">
                <a:solidFill>
                  <a:schemeClr val="tx1"/>
                </a:solidFill>
                <a:effectLst/>
                <a:latin typeface="+mn-lt"/>
                <a:ea typeface="+mn-ea"/>
                <a:cs typeface="+mn-cs"/>
              </a:rPr>
              <a:t>. Every recipient of Adapted Material from You automatically receives an offer from the Licensor to exercise the Licensed Rights in the Adapted Material under the conditions of the Adapter’s License You apply.</a:t>
            </a:r>
          </a:p>
          <a:p>
            <a:pPr lvl="1"/>
            <a:r>
              <a:rPr lang="en-US" sz="1200" b="0" i="1" u="sng" strike="noStrike" kern="1200" dirty="0">
                <a:solidFill>
                  <a:schemeClr val="tx1"/>
                </a:solidFill>
                <a:effectLst/>
                <a:latin typeface="+mn-lt"/>
                <a:ea typeface="+mn-ea"/>
                <a:cs typeface="+mn-cs"/>
              </a:rPr>
              <a:t>No downstream restrictions</a:t>
            </a:r>
            <a:r>
              <a:rPr lang="en-US" sz="1200" b="0" i="1" u="none" strike="noStrike" kern="1200" dirty="0">
                <a:solidFill>
                  <a:schemeClr val="tx1"/>
                </a:solidFill>
                <a:effectLst/>
                <a:latin typeface="+mn-lt"/>
                <a:ea typeface="+mn-ea"/>
                <a:cs typeface="+mn-cs"/>
              </a:rPr>
              <a:t>. You may not offer or impose any additional or different terms or conditions on, or apply any Effective Technological Measures to, the Licensed Material if doing so restricts exercise of the Licensed Rights by any recipient of the Licensed Material.</a:t>
            </a:r>
          </a:p>
          <a:p>
            <a:pPr lvl="1"/>
            <a:r>
              <a:rPr lang="en-US" sz="1200" b="0" i="0" u="sng" strike="noStrike" kern="1200" dirty="0">
                <a:solidFill>
                  <a:schemeClr val="tx1"/>
                </a:solidFill>
                <a:effectLst/>
                <a:latin typeface="+mn-lt"/>
                <a:ea typeface="+mn-ea"/>
                <a:cs typeface="+mn-cs"/>
              </a:rPr>
              <a:t>No endorsement</a:t>
            </a:r>
            <a:r>
              <a:rPr lang="en-US" sz="1200" b="0" i="0" u="none" strike="noStrike" kern="1200" dirty="0">
                <a:solidFill>
                  <a:schemeClr val="tx1"/>
                </a:solidFill>
                <a:effectLst/>
                <a:latin typeface="+mn-lt"/>
                <a:ea typeface="+mn-ea"/>
                <a:cs typeface="+mn-cs"/>
              </a:rPr>
              <a:t>. Nothing in this Public License constitutes or may be construed as permission to assert or imply that You are, or that Your use of the Licensed Material is, connected with, or sponsored, endorsed, or granted official status by, the Licensor or others designated to receive attribution as provided in Section </a:t>
            </a:r>
            <a:r>
              <a:rPr lang="en-US" sz="1200" b="0" i="0" u="none" strike="noStrike" kern="1200" dirty="0">
                <a:solidFill>
                  <a:schemeClr val="tx1"/>
                </a:solidFill>
                <a:effectLst/>
                <a:latin typeface="+mn-lt"/>
                <a:ea typeface="+mn-ea"/>
                <a:cs typeface="+mn-cs"/>
                <a:hlinkClick r:id="rId7"/>
              </a:rPr>
              <a:t>3(a)(1)(A)(i)</a:t>
            </a:r>
            <a:r>
              <a:rPr lang="en-US" sz="1200" b="0" i="0" u="none" strike="noStrike" kern="1200" dirty="0">
                <a:solidFill>
                  <a:schemeClr val="tx1"/>
                </a:solidFill>
                <a:effectLst/>
                <a:latin typeface="+mn-lt"/>
                <a:ea typeface="+mn-ea"/>
                <a:cs typeface="+mn-cs"/>
              </a:rPr>
              <a:t>.</a:t>
            </a:r>
          </a:p>
          <a:p>
            <a:r>
              <a:rPr lang="en-US" sz="1200" b="1" i="0" u="none" strike="noStrike" kern="1200" dirty="0">
                <a:solidFill>
                  <a:schemeClr val="tx1"/>
                </a:solidFill>
                <a:effectLst/>
                <a:latin typeface="+mn-lt"/>
                <a:ea typeface="+mn-ea"/>
                <a:cs typeface="+mn-cs"/>
              </a:rPr>
              <a:t>Other rights</a:t>
            </a:r>
            <a:r>
              <a:rPr lang="en-US" sz="1200" b="0" i="0" u="none" strike="noStrike" kern="1200" dirty="0">
                <a:solidFill>
                  <a:schemeClr val="tx1"/>
                </a:solidFill>
                <a:effectLst/>
                <a:latin typeface="+mn-lt"/>
                <a:ea typeface="+mn-ea"/>
                <a:cs typeface="+mn-cs"/>
              </a:rPr>
              <a:t>.</a:t>
            </a:r>
          </a:p>
          <a:p>
            <a:pPr lvl="1"/>
            <a:r>
              <a:rPr lang="en-US" sz="1200" b="0" i="0" u="none" strike="noStrike" kern="1200" dirty="0">
                <a:solidFill>
                  <a:schemeClr val="tx1"/>
                </a:solidFill>
                <a:effectLst/>
                <a:latin typeface="+mn-lt"/>
                <a:ea typeface="+mn-ea"/>
                <a:cs typeface="+mn-cs"/>
              </a:rPr>
              <a:t>Moral rights, such as the right of integrity, are not licensed under this Public License, nor are publicity, privacy, and/or other similar personality rights; however, to the extent possible, the Licensor waives and/or agrees not to assert any such rights held by the Licensor to the limited extent necessary to allow You to exercise the Licensed Rights, but not otherwise.</a:t>
            </a:r>
          </a:p>
          <a:p>
            <a:pPr lvl="1"/>
            <a:r>
              <a:rPr lang="en-US" sz="1200" b="0" i="0" u="none" strike="noStrike" kern="1200" dirty="0">
                <a:solidFill>
                  <a:schemeClr val="tx1"/>
                </a:solidFill>
                <a:effectLst/>
                <a:latin typeface="+mn-lt"/>
                <a:ea typeface="+mn-ea"/>
                <a:cs typeface="+mn-cs"/>
              </a:rPr>
              <a:t>Patent and trademark rights are not licensed under this Public License.</a:t>
            </a:r>
          </a:p>
          <a:p>
            <a:pPr lvl="1"/>
            <a:r>
              <a:rPr lang="en-US" sz="1200" b="0" i="0" u="none" strike="noStrike" kern="1200" dirty="0">
                <a:solidFill>
                  <a:schemeClr val="tx1"/>
                </a:solidFill>
                <a:effectLst/>
                <a:latin typeface="+mn-lt"/>
                <a:ea typeface="+mn-ea"/>
                <a:cs typeface="+mn-cs"/>
              </a:rPr>
              <a:t>To the extent possible, the Licensor waives any right to collect royalties from You for the exercise of the Licensed Rights, whether directly or through a collecting society under any voluntary or waivable statutory or compulsory licensing scheme. In all other cases the Licensor expressly reserves any right to collect such royalties, including when the Licensed Material is used other than for </a:t>
            </a:r>
            <a:r>
              <a:rPr lang="en-US" sz="1200" b="0" i="0" u="none" strike="noStrike" kern="1200" dirty="0" err="1">
                <a:solidFill>
                  <a:schemeClr val="tx1"/>
                </a:solidFill>
                <a:effectLst/>
                <a:latin typeface="+mn-lt"/>
                <a:ea typeface="+mn-ea"/>
                <a:cs typeface="+mn-cs"/>
              </a:rPr>
              <a:t>NonCommercial</a:t>
            </a:r>
            <a:r>
              <a:rPr lang="en-US" sz="1200" b="0" i="0" u="none" strike="noStrike" kern="1200" dirty="0">
                <a:solidFill>
                  <a:schemeClr val="tx1"/>
                </a:solidFill>
                <a:effectLst/>
                <a:latin typeface="+mn-lt"/>
                <a:ea typeface="+mn-ea"/>
                <a:cs typeface="+mn-cs"/>
              </a:rPr>
              <a:t> purposes.</a:t>
            </a:r>
          </a:p>
          <a:p>
            <a:r>
              <a:rPr lang="en-US" sz="1200" b="1" i="0" u="none" strike="noStrike" kern="1200" dirty="0">
                <a:solidFill>
                  <a:schemeClr val="tx1"/>
                </a:solidFill>
                <a:effectLst/>
                <a:latin typeface="+mn-lt"/>
                <a:ea typeface="+mn-ea"/>
                <a:cs typeface="+mn-cs"/>
              </a:rPr>
              <a:t>Section 3 – License Conditions.</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Your exercise of the Licensed Rights is expressly made subject to the following conditions.</a:t>
            </a:r>
          </a:p>
          <a:p>
            <a:r>
              <a:rPr lang="en-US" sz="1200" b="1" i="0" u="none" strike="noStrike" kern="1200" dirty="0">
                <a:solidFill>
                  <a:schemeClr val="tx1"/>
                </a:solidFill>
                <a:effectLst/>
                <a:latin typeface="+mn-lt"/>
                <a:ea typeface="+mn-ea"/>
                <a:cs typeface="+mn-cs"/>
              </a:rPr>
              <a:t>Attribution</a:t>
            </a:r>
            <a:r>
              <a:rPr lang="en-US" sz="1200" b="0" i="0" u="none" strike="noStrike" kern="1200" dirty="0">
                <a:solidFill>
                  <a:schemeClr val="tx1"/>
                </a:solidFill>
                <a:effectLst/>
                <a:latin typeface="+mn-lt"/>
                <a:ea typeface="+mn-ea"/>
                <a:cs typeface="+mn-cs"/>
              </a:rPr>
              <a:t>.</a:t>
            </a:r>
          </a:p>
          <a:p>
            <a:pPr lvl="1"/>
            <a:r>
              <a:rPr lang="en-US" sz="1200" b="0" i="0" u="none" strike="noStrike" kern="1200" dirty="0">
                <a:solidFill>
                  <a:schemeClr val="tx1"/>
                </a:solidFill>
                <a:effectLst/>
                <a:latin typeface="+mn-lt"/>
                <a:ea typeface="+mn-ea"/>
                <a:cs typeface="+mn-cs"/>
              </a:rPr>
              <a:t>If You Share the Licensed Material (including in modified form), You must:</a:t>
            </a:r>
          </a:p>
          <a:p>
            <a:pPr lvl="2"/>
            <a:r>
              <a:rPr lang="en-US" sz="1200" b="0" i="0" u="none" strike="noStrike" kern="1200" dirty="0">
                <a:solidFill>
                  <a:schemeClr val="tx1"/>
                </a:solidFill>
                <a:effectLst/>
                <a:latin typeface="+mn-lt"/>
                <a:ea typeface="+mn-ea"/>
                <a:cs typeface="+mn-cs"/>
              </a:rPr>
              <a:t>retain the following if it is supplied by the Licensor with the Licensed Material:</a:t>
            </a:r>
          </a:p>
          <a:p>
            <a:pPr lvl="3"/>
            <a:r>
              <a:rPr lang="en-US" sz="1200" b="0" i="0" u="none" strike="noStrike" kern="1200" dirty="0">
                <a:solidFill>
                  <a:schemeClr val="tx1"/>
                </a:solidFill>
                <a:effectLst/>
                <a:latin typeface="+mn-lt"/>
                <a:ea typeface="+mn-ea"/>
                <a:cs typeface="+mn-cs"/>
              </a:rPr>
              <a:t>identification of the creator(s) of the Licensed Material and any others designated to receive attribution, in any reasonable manner requested by the Licensor (including by pseudonym if designated);</a:t>
            </a:r>
          </a:p>
          <a:p>
            <a:pPr lvl="3"/>
            <a:r>
              <a:rPr lang="en-US" sz="1200" b="0" i="0" u="none" strike="noStrike" kern="1200" dirty="0">
                <a:solidFill>
                  <a:schemeClr val="tx1"/>
                </a:solidFill>
                <a:effectLst/>
                <a:latin typeface="+mn-lt"/>
                <a:ea typeface="+mn-ea"/>
                <a:cs typeface="+mn-cs"/>
              </a:rPr>
              <a:t>a copyright notice;</a:t>
            </a:r>
          </a:p>
          <a:p>
            <a:pPr lvl="3"/>
            <a:r>
              <a:rPr lang="en-US" sz="1200" b="0" i="0" u="none" strike="noStrike" kern="1200" dirty="0">
                <a:solidFill>
                  <a:schemeClr val="tx1"/>
                </a:solidFill>
                <a:effectLst/>
                <a:latin typeface="+mn-lt"/>
                <a:ea typeface="+mn-ea"/>
                <a:cs typeface="+mn-cs"/>
              </a:rPr>
              <a:t>a notice that refers to this Public License; </a:t>
            </a:r>
          </a:p>
          <a:p>
            <a:pPr lvl="3"/>
            <a:r>
              <a:rPr lang="en-US" sz="1200" b="0" i="0" u="none" strike="noStrike" kern="1200" dirty="0">
                <a:solidFill>
                  <a:schemeClr val="tx1"/>
                </a:solidFill>
                <a:effectLst/>
                <a:latin typeface="+mn-lt"/>
                <a:ea typeface="+mn-ea"/>
                <a:cs typeface="+mn-cs"/>
              </a:rPr>
              <a:t>a notice that refers to the disclaimer of warranties;</a:t>
            </a:r>
          </a:p>
          <a:p>
            <a:pPr lvl="3"/>
            <a:r>
              <a:rPr lang="en-US" sz="1200" b="0" i="0" u="none" strike="noStrike" kern="1200" dirty="0">
                <a:solidFill>
                  <a:schemeClr val="tx1"/>
                </a:solidFill>
                <a:effectLst/>
                <a:latin typeface="+mn-lt"/>
                <a:ea typeface="+mn-ea"/>
                <a:cs typeface="+mn-cs"/>
              </a:rPr>
              <a:t>a URI or hyperlink to the Licensed Material to the extent reasonably practicable;</a:t>
            </a:r>
          </a:p>
          <a:p>
            <a:pPr lvl="2"/>
            <a:r>
              <a:rPr lang="en-US" sz="1200" b="0" i="0" u="none" strike="noStrike" kern="1200" dirty="0">
                <a:solidFill>
                  <a:schemeClr val="tx1"/>
                </a:solidFill>
                <a:effectLst/>
                <a:latin typeface="+mn-lt"/>
                <a:ea typeface="+mn-ea"/>
                <a:cs typeface="+mn-cs"/>
              </a:rPr>
              <a:t>indicate if You modified the Licensed Material and retain an indication of any previous modifications; and</a:t>
            </a:r>
          </a:p>
          <a:p>
            <a:pPr lvl="2"/>
            <a:r>
              <a:rPr lang="en-US" sz="1200" b="0" i="0" u="none" strike="noStrike" kern="1200" dirty="0">
                <a:solidFill>
                  <a:schemeClr val="tx1"/>
                </a:solidFill>
                <a:effectLst/>
                <a:latin typeface="+mn-lt"/>
                <a:ea typeface="+mn-ea"/>
                <a:cs typeface="+mn-cs"/>
              </a:rPr>
              <a:t>indicate the Licensed Material is licensed under this Public License, and include the text of, or the URI or hyperlink to, this Public License.</a:t>
            </a:r>
          </a:p>
          <a:p>
            <a:pPr lvl="1"/>
            <a:r>
              <a:rPr lang="en-US" sz="1200" b="0" i="0" u="none" strike="noStrike" kern="1200" dirty="0">
                <a:solidFill>
                  <a:schemeClr val="tx1"/>
                </a:solidFill>
                <a:effectLst/>
                <a:latin typeface="+mn-lt"/>
                <a:ea typeface="+mn-ea"/>
                <a:cs typeface="+mn-cs"/>
              </a:rPr>
              <a:t>You may satisfy the conditions in Section </a:t>
            </a:r>
            <a:r>
              <a:rPr lang="en-US" sz="1200" b="0" i="0" u="none" strike="noStrike" kern="1200" dirty="0">
                <a:solidFill>
                  <a:schemeClr val="tx1"/>
                </a:solidFill>
                <a:effectLst/>
                <a:latin typeface="+mn-lt"/>
                <a:ea typeface="+mn-ea"/>
                <a:cs typeface="+mn-cs"/>
                <a:hlinkClick r:id="rId8"/>
              </a:rPr>
              <a:t>3(a)(1)</a:t>
            </a:r>
            <a:r>
              <a:rPr lang="en-US" sz="1200" b="0" i="0" u="none" strike="noStrike" kern="1200" dirty="0">
                <a:solidFill>
                  <a:schemeClr val="tx1"/>
                </a:solidFill>
                <a:effectLst/>
                <a:latin typeface="+mn-lt"/>
                <a:ea typeface="+mn-ea"/>
                <a:cs typeface="+mn-cs"/>
              </a:rPr>
              <a:t> in any reasonable manner based on the medium, means, and context in which You Share the Licensed Material. For example, it may be reasonable to satisfy the conditions by providing a URI or hyperlink to a resource that includes the required information.</a:t>
            </a:r>
          </a:p>
          <a:p>
            <a:pPr lvl="1"/>
            <a:r>
              <a:rPr lang="en-US" sz="1200" b="0" i="0" u="none" strike="noStrike" kern="1200" dirty="0">
                <a:solidFill>
                  <a:schemeClr val="tx1"/>
                </a:solidFill>
                <a:effectLst/>
                <a:latin typeface="+mn-lt"/>
                <a:ea typeface="+mn-ea"/>
                <a:cs typeface="+mn-cs"/>
              </a:rPr>
              <a:t>If requested by the Licensor, You must remove any of the information required by Section </a:t>
            </a:r>
            <a:r>
              <a:rPr lang="en-US" sz="1200" b="0" i="0" u="none" strike="noStrike" kern="1200" dirty="0">
                <a:solidFill>
                  <a:schemeClr val="tx1"/>
                </a:solidFill>
                <a:effectLst/>
                <a:latin typeface="+mn-lt"/>
                <a:ea typeface="+mn-ea"/>
                <a:cs typeface="+mn-cs"/>
                <a:hlinkClick r:id="rId9"/>
              </a:rPr>
              <a:t>3(a)(1)(A)</a:t>
            </a:r>
            <a:r>
              <a:rPr lang="en-US" sz="1200" b="0" i="0" u="none" strike="noStrike" kern="1200" dirty="0">
                <a:solidFill>
                  <a:schemeClr val="tx1"/>
                </a:solidFill>
                <a:effectLst/>
                <a:latin typeface="+mn-lt"/>
                <a:ea typeface="+mn-ea"/>
                <a:cs typeface="+mn-cs"/>
              </a:rPr>
              <a:t> to the extent reasonably practicable.</a:t>
            </a:r>
          </a:p>
          <a:p>
            <a:r>
              <a:rPr lang="en-US" sz="1200" b="1" i="0" u="none" strike="noStrike" kern="1200" dirty="0" err="1">
                <a:solidFill>
                  <a:schemeClr val="tx1"/>
                </a:solidFill>
                <a:effectLst/>
                <a:latin typeface="+mn-lt"/>
                <a:ea typeface="+mn-ea"/>
                <a:cs typeface="+mn-cs"/>
              </a:rPr>
              <a:t>ShareAlike</a:t>
            </a:r>
            <a:r>
              <a:rPr lang="en-US" sz="1200" b="0" i="0" u="none" strike="noStrike" kern="1200" dirty="0" err="1">
                <a:solidFill>
                  <a:schemeClr val="tx1"/>
                </a:solidFill>
                <a:effectLst/>
                <a:latin typeface="+mn-lt"/>
                <a:ea typeface="+mn-ea"/>
                <a:cs typeface="+mn-cs"/>
              </a:rPr>
              <a:t>.In</a:t>
            </a:r>
            <a:r>
              <a:rPr lang="en-US" sz="1200" b="0" i="0" u="none" strike="noStrike" kern="1200" dirty="0">
                <a:solidFill>
                  <a:schemeClr val="tx1"/>
                </a:solidFill>
                <a:effectLst/>
                <a:latin typeface="+mn-lt"/>
                <a:ea typeface="+mn-ea"/>
                <a:cs typeface="+mn-cs"/>
              </a:rPr>
              <a:t> addition to the conditions in Section </a:t>
            </a:r>
            <a:r>
              <a:rPr lang="en-US" sz="1200" b="0" i="0" u="none" strike="noStrike" kern="1200" dirty="0">
                <a:solidFill>
                  <a:schemeClr val="tx1"/>
                </a:solidFill>
                <a:effectLst/>
                <a:latin typeface="+mn-lt"/>
                <a:ea typeface="+mn-ea"/>
                <a:cs typeface="+mn-cs"/>
                <a:hlinkClick r:id="rId10"/>
              </a:rPr>
              <a:t>3(a)</a:t>
            </a:r>
            <a:r>
              <a:rPr lang="en-US" sz="1200" b="0" i="0" u="none" strike="noStrike" kern="1200" dirty="0">
                <a:solidFill>
                  <a:schemeClr val="tx1"/>
                </a:solidFill>
                <a:effectLst/>
                <a:latin typeface="+mn-lt"/>
                <a:ea typeface="+mn-ea"/>
                <a:cs typeface="+mn-cs"/>
              </a:rPr>
              <a:t>, if You Share Adapted Material You produce, the following conditions also apply.</a:t>
            </a:r>
          </a:p>
          <a:p>
            <a:pPr lvl="1"/>
            <a:r>
              <a:rPr lang="en-US" sz="1200" b="0" i="0" u="none" strike="noStrike" kern="1200" dirty="0">
                <a:solidFill>
                  <a:schemeClr val="tx1"/>
                </a:solidFill>
                <a:effectLst/>
                <a:latin typeface="+mn-lt"/>
                <a:ea typeface="+mn-ea"/>
                <a:cs typeface="+mn-cs"/>
              </a:rPr>
              <a:t>The Adapter’s License You apply must be a Creative Commons license with the same License Elements, this version or later, or a BY-NC-SA Compatible License.</a:t>
            </a:r>
          </a:p>
          <a:p>
            <a:pPr lvl="1"/>
            <a:r>
              <a:rPr lang="en-US" sz="1200" b="0" i="0" u="none" strike="noStrike" kern="1200" dirty="0">
                <a:solidFill>
                  <a:schemeClr val="tx1"/>
                </a:solidFill>
                <a:effectLst/>
                <a:latin typeface="+mn-lt"/>
                <a:ea typeface="+mn-ea"/>
                <a:cs typeface="+mn-cs"/>
              </a:rPr>
              <a:t>You must include the text of, or the URI or hyperlink to, the Adapter's License You apply. You may satisfy this condition in any reasonable manner based on the medium, means, and context in which You Share Adapted Material.</a:t>
            </a:r>
          </a:p>
          <a:p>
            <a:pPr lvl="1"/>
            <a:r>
              <a:rPr lang="en-US" sz="1200" b="0" i="0" u="none" strike="noStrike" kern="1200" dirty="0">
                <a:solidFill>
                  <a:schemeClr val="tx1"/>
                </a:solidFill>
                <a:effectLst/>
                <a:latin typeface="+mn-lt"/>
                <a:ea typeface="+mn-ea"/>
                <a:cs typeface="+mn-cs"/>
              </a:rPr>
              <a:t>You may not offer or impose any additional or different terms or conditions on, or apply any Effective Technological Measures to, Adapted Material that restrict exercise of the rights granted under the Adapter's License You apply.</a:t>
            </a:r>
          </a:p>
          <a:p>
            <a:r>
              <a:rPr lang="en-US" sz="1200" b="1" i="0" u="none" strike="noStrike" kern="1200" dirty="0">
                <a:solidFill>
                  <a:schemeClr val="tx1"/>
                </a:solidFill>
                <a:effectLst/>
                <a:latin typeface="+mn-lt"/>
                <a:ea typeface="+mn-ea"/>
                <a:cs typeface="+mn-cs"/>
              </a:rPr>
              <a:t>Section 4 – Sui Generis Database Rights.</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Where the Licensed Rights include Sui Generis Database Rights that apply to Your use of the Licensed Material:</a:t>
            </a:r>
          </a:p>
          <a:p>
            <a:r>
              <a:rPr lang="en-US" sz="1200" b="0" i="0" u="none" strike="noStrike" kern="1200" dirty="0">
                <a:solidFill>
                  <a:schemeClr val="tx1"/>
                </a:solidFill>
                <a:effectLst/>
                <a:latin typeface="+mn-lt"/>
                <a:ea typeface="+mn-ea"/>
                <a:cs typeface="+mn-cs"/>
              </a:rPr>
              <a:t>for the avoidance of doubt, Section </a:t>
            </a:r>
            <a:r>
              <a:rPr lang="en-US" sz="1200" b="0" i="0" u="none" strike="noStrike" kern="1200" dirty="0">
                <a:solidFill>
                  <a:schemeClr val="tx1"/>
                </a:solidFill>
                <a:effectLst/>
                <a:latin typeface="+mn-lt"/>
                <a:ea typeface="+mn-ea"/>
                <a:cs typeface="+mn-cs"/>
                <a:hlinkClick r:id="rId11"/>
              </a:rPr>
              <a:t>2(a)(1)</a:t>
            </a:r>
            <a:r>
              <a:rPr lang="en-US" sz="1200" b="0" i="0" u="none" strike="noStrike" kern="1200" dirty="0">
                <a:solidFill>
                  <a:schemeClr val="tx1"/>
                </a:solidFill>
                <a:effectLst/>
                <a:latin typeface="+mn-lt"/>
                <a:ea typeface="+mn-ea"/>
                <a:cs typeface="+mn-cs"/>
              </a:rPr>
              <a:t> grants You the right to extract, reuse, reproduce, and Share all or a substantial portion of the contents of the database for </a:t>
            </a:r>
            <a:r>
              <a:rPr lang="en-US" sz="1200" b="0" i="0" u="none" strike="noStrike" kern="1200" dirty="0" err="1">
                <a:solidFill>
                  <a:schemeClr val="tx1"/>
                </a:solidFill>
                <a:effectLst/>
                <a:latin typeface="+mn-lt"/>
                <a:ea typeface="+mn-ea"/>
                <a:cs typeface="+mn-cs"/>
              </a:rPr>
              <a:t>NonCommercial</a:t>
            </a:r>
            <a:r>
              <a:rPr lang="en-US" sz="1200" b="0" i="0" u="none" strike="noStrike" kern="1200" dirty="0">
                <a:solidFill>
                  <a:schemeClr val="tx1"/>
                </a:solidFill>
                <a:effectLst/>
                <a:latin typeface="+mn-lt"/>
                <a:ea typeface="+mn-ea"/>
                <a:cs typeface="+mn-cs"/>
              </a:rPr>
              <a:t> purposes only;</a:t>
            </a:r>
          </a:p>
          <a:p>
            <a:r>
              <a:rPr lang="en-US" sz="1200" b="0" i="0" u="none" strike="noStrike" kern="1200" dirty="0">
                <a:solidFill>
                  <a:schemeClr val="tx1"/>
                </a:solidFill>
                <a:effectLst/>
                <a:latin typeface="+mn-lt"/>
                <a:ea typeface="+mn-ea"/>
                <a:cs typeface="+mn-cs"/>
              </a:rPr>
              <a:t>if You include all or a substantial portion of the database contents in a database in which You have Sui Generis Database Rights, then the database in which You have Sui Generis Database Rights (but not its individual contents) is Adapted Material, including for purposes of Section </a:t>
            </a:r>
            <a:r>
              <a:rPr lang="en-US" sz="1200" b="0" i="0" u="none" strike="noStrike" kern="1200" dirty="0">
                <a:solidFill>
                  <a:schemeClr val="tx1"/>
                </a:solidFill>
                <a:effectLst/>
                <a:latin typeface="+mn-lt"/>
                <a:ea typeface="+mn-ea"/>
                <a:cs typeface="+mn-cs"/>
                <a:hlinkClick r:id="rId12"/>
              </a:rPr>
              <a:t>3(b)</a:t>
            </a:r>
            <a:r>
              <a:rPr lang="en-US" sz="1200" b="0" i="0" u="none" strike="noStrike" kern="1200" dirty="0">
                <a:solidFill>
                  <a:schemeClr val="tx1"/>
                </a:solidFill>
                <a:effectLst/>
                <a:latin typeface="+mn-lt"/>
                <a:ea typeface="+mn-ea"/>
                <a:cs typeface="+mn-cs"/>
              </a:rPr>
              <a:t>; and</a:t>
            </a:r>
          </a:p>
          <a:p>
            <a:r>
              <a:rPr lang="en-US" sz="1200" b="0" i="0" u="none" strike="noStrike" kern="1200" dirty="0">
                <a:solidFill>
                  <a:schemeClr val="tx1"/>
                </a:solidFill>
                <a:effectLst/>
                <a:latin typeface="+mn-lt"/>
                <a:ea typeface="+mn-ea"/>
                <a:cs typeface="+mn-cs"/>
              </a:rPr>
              <a:t>You must comply with the conditions in Section </a:t>
            </a:r>
            <a:r>
              <a:rPr lang="en-US" sz="1200" b="0" i="0" u="none" strike="noStrike" kern="1200" dirty="0">
                <a:solidFill>
                  <a:schemeClr val="tx1"/>
                </a:solidFill>
                <a:effectLst/>
                <a:latin typeface="+mn-lt"/>
                <a:ea typeface="+mn-ea"/>
                <a:cs typeface="+mn-cs"/>
                <a:hlinkClick r:id="rId10"/>
              </a:rPr>
              <a:t>3(a)</a:t>
            </a:r>
            <a:r>
              <a:rPr lang="en-US" sz="1200" b="0" i="0" u="none" strike="noStrike" kern="1200" dirty="0">
                <a:solidFill>
                  <a:schemeClr val="tx1"/>
                </a:solidFill>
                <a:effectLst/>
                <a:latin typeface="+mn-lt"/>
                <a:ea typeface="+mn-ea"/>
                <a:cs typeface="+mn-cs"/>
              </a:rPr>
              <a:t> if You Share all or a substantial portion of the contents of the database.</a:t>
            </a:r>
          </a:p>
          <a:p>
            <a:r>
              <a:rPr lang="en-US" sz="1200" b="0" i="0" u="none" strike="noStrike" kern="1200" dirty="0">
                <a:solidFill>
                  <a:schemeClr val="tx1"/>
                </a:solidFill>
                <a:effectLst/>
                <a:latin typeface="+mn-lt"/>
                <a:ea typeface="+mn-ea"/>
                <a:cs typeface="+mn-cs"/>
              </a:rPr>
              <a:t>For the avoidance of doubt, this Section </a:t>
            </a:r>
            <a:r>
              <a:rPr lang="en-US" sz="1200" b="0" i="0" u="none" strike="noStrike" kern="1200" dirty="0">
                <a:solidFill>
                  <a:schemeClr val="tx1"/>
                </a:solidFill>
                <a:effectLst/>
                <a:latin typeface="+mn-lt"/>
                <a:ea typeface="+mn-ea"/>
                <a:cs typeface="+mn-cs"/>
                <a:hlinkClick r:id="rId13"/>
              </a:rPr>
              <a:t>4</a:t>
            </a:r>
            <a:r>
              <a:rPr lang="en-US" sz="1200" b="0" i="0" u="none" strike="noStrike" kern="1200" dirty="0">
                <a:solidFill>
                  <a:schemeClr val="tx1"/>
                </a:solidFill>
                <a:effectLst/>
                <a:latin typeface="+mn-lt"/>
                <a:ea typeface="+mn-ea"/>
                <a:cs typeface="+mn-cs"/>
              </a:rPr>
              <a:t> supplements and does not replace Your obligations under this Public License where the Licensed Rights include other Copyright and Similar </a:t>
            </a:r>
            <a:r>
              <a:rPr lang="en-US" sz="1200" b="0" i="0" u="none" strike="noStrike" kern="1200" dirty="0" err="1">
                <a:solidFill>
                  <a:schemeClr val="tx1"/>
                </a:solidFill>
                <a:effectLst/>
                <a:latin typeface="+mn-lt"/>
                <a:ea typeface="+mn-ea"/>
                <a:cs typeface="+mn-cs"/>
              </a:rPr>
              <a:t>Rights.</a:t>
            </a:r>
            <a:r>
              <a:rPr lang="en-US" sz="1200" b="1" i="0" u="none" strike="noStrike" kern="1200" dirty="0" err="1">
                <a:solidFill>
                  <a:schemeClr val="tx1"/>
                </a:solidFill>
                <a:effectLst/>
                <a:latin typeface="+mn-lt"/>
                <a:ea typeface="+mn-ea"/>
                <a:cs typeface="+mn-cs"/>
              </a:rPr>
              <a:t>Section</a:t>
            </a:r>
            <a:r>
              <a:rPr lang="en-US" sz="1200" b="1" i="0" u="none" strike="noStrike" kern="1200" dirty="0">
                <a:solidFill>
                  <a:schemeClr val="tx1"/>
                </a:solidFill>
                <a:effectLst/>
                <a:latin typeface="+mn-lt"/>
                <a:ea typeface="+mn-ea"/>
                <a:cs typeface="+mn-cs"/>
              </a:rPr>
              <a:t> 5 – Disclaimer of Warranties and Limitation of Liability.</a:t>
            </a: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Unless otherwise separately undertaken by the Licensor, to the extent possible, the Licensor offers the Licensed Material as-is and as-available, and makes no representations or warranties of any kind concerning the Licensed Material, whether express, implied, statutory, or other. This includes, without limitation, warranties of title, merchantability, fitness for a particular purpose, non-infringement, absence of latent or other defects, accuracy, or the presence or absence of errors, whether or not known or discoverable. Where disclaimers of warranties are not allowed in full or in part, this disclaimer may not apply to You.</a:t>
            </a:r>
          </a:p>
          <a:p>
            <a:r>
              <a:rPr lang="en-US" sz="1200" b="1" i="0" u="none" strike="noStrike" kern="1200" dirty="0">
                <a:solidFill>
                  <a:schemeClr val="tx1"/>
                </a:solidFill>
                <a:effectLst/>
                <a:latin typeface="+mn-lt"/>
                <a:ea typeface="+mn-ea"/>
                <a:cs typeface="+mn-cs"/>
              </a:rPr>
              <a:t>To the extent possible, in no event will the Licensor be liable to You on any legal theory (including, without limitation, negligence) or otherwise for any direct, special, indirect, incidental, consequential, punitive, exemplary, or other losses, costs, expenses, or damages arising out of this Public License or use of the Licensed Material, even if the Licensor has been advised of the possibility of such losses, costs, expenses, or damages. Where a limitation of liability is not allowed in full or in part, this limitation may not apply to You.</a:t>
            </a:r>
          </a:p>
          <a:p>
            <a:r>
              <a:rPr lang="en-US" sz="1200" b="0" i="0" u="none" strike="noStrike" kern="1200" dirty="0">
                <a:solidFill>
                  <a:schemeClr val="tx1"/>
                </a:solidFill>
                <a:effectLst/>
                <a:latin typeface="+mn-lt"/>
                <a:ea typeface="+mn-ea"/>
                <a:cs typeface="+mn-cs"/>
              </a:rPr>
              <a:t>The disclaimer of warranties and limitation of liability provided above shall be interpreted in a manner that, to the extent possible, most closely approximates an absolute disclaimer and waiver of all liability.</a:t>
            </a:r>
          </a:p>
          <a:p>
            <a:r>
              <a:rPr lang="en-US" sz="1200" b="1" i="0" u="none" strike="noStrike" kern="1200" dirty="0">
                <a:solidFill>
                  <a:schemeClr val="tx1"/>
                </a:solidFill>
                <a:effectLst/>
                <a:latin typeface="+mn-lt"/>
                <a:ea typeface="+mn-ea"/>
                <a:cs typeface="+mn-cs"/>
              </a:rPr>
              <a:t>Section 6 – Term and Termination.</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This Public License applies for the term of the Copyright and Similar Rights licensed here. However, if You fail to comply with this Public License, then Your rights under this Public License terminate automatically.</a:t>
            </a:r>
          </a:p>
          <a:p>
            <a:r>
              <a:rPr lang="en-US" sz="1200" b="0" i="0" u="none" strike="noStrike" kern="1200" dirty="0">
                <a:solidFill>
                  <a:schemeClr val="tx1"/>
                </a:solidFill>
                <a:effectLst/>
                <a:latin typeface="+mn-lt"/>
                <a:ea typeface="+mn-ea"/>
                <a:cs typeface="+mn-cs"/>
              </a:rPr>
              <a:t>Where Your right to use the Licensed Material has terminated under Section </a:t>
            </a:r>
            <a:r>
              <a:rPr lang="en-US" sz="1200" b="0" i="0" u="none" strike="noStrike" kern="1200" dirty="0">
                <a:solidFill>
                  <a:schemeClr val="tx1"/>
                </a:solidFill>
                <a:effectLst/>
                <a:latin typeface="+mn-lt"/>
                <a:ea typeface="+mn-ea"/>
                <a:cs typeface="+mn-cs"/>
                <a:hlinkClick r:id="rId5"/>
              </a:rPr>
              <a:t>6(a)</a:t>
            </a:r>
            <a:r>
              <a:rPr lang="en-US" sz="1200" b="0" i="0" u="none" strike="noStrike" kern="1200" dirty="0">
                <a:solidFill>
                  <a:schemeClr val="tx1"/>
                </a:solidFill>
                <a:effectLst/>
                <a:latin typeface="+mn-lt"/>
                <a:ea typeface="+mn-ea"/>
                <a:cs typeface="+mn-cs"/>
              </a:rPr>
              <a:t>, it reinstates:</a:t>
            </a:r>
          </a:p>
          <a:p>
            <a:pPr lvl="1"/>
            <a:r>
              <a:rPr lang="en-US" sz="1200" b="0" i="0" u="none" strike="noStrike" kern="1200" dirty="0">
                <a:solidFill>
                  <a:schemeClr val="tx1"/>
                </a:solidFill>
                <a:effectLst/>
                <a:latin typeface="+mn-lt"/>
                <a:ea typeface="+mn-ea"/>
                <a:cs typeface="+mn-cs"/>
              </a:rPr>
              <a:t>automatically as of the date the violation is cured, provided it is cured within 30 days of Your discovery of the violation; or</a:t>
            </a:r>
          </a:p>
          <a:p>
            <a:pPr lvl="1"/>
            <a:r>
              <a:rPr lang="en-US" sz="1200" b="0" i="0" u="none" strike="noStrike" kern="1200" dirty="0">
                <a:solidFill>
                  <a:schemeClr val="tx1"/>
                </a:solidFill>
                <a:effectLst/>
                <a:latin typeface="+mn-lt"/>
                <a:ea typeface="+mn-ea"/>
                <a:cs typeface="+mn-cs"/>
              </a:rPr>
              <a:t>upon express reinstatement by the Licensor.</a:t>
            </a:r>
          </a:p>
          <a:p>
            <a:r>
              <a:rPr lang="en-US" sz="1200" b="0" i="0" u="none" strike="noStrike" kern="1200" dirty="0">
                <a:solidFill>
                  <a:schemeClr val="tx1"/>
                </a:solidFill>
                <a:effectLst/>
                <a:latin typeface="+mn-lt"/>
                <a:ea typeface="+mn-ea"/>
                <a:cs typeface="+mn-cs"/>
              </a:rPr>
              <a:t>For the avoidance of doubt, this Section </a:t>
            </a:r>
            <a:r>
              <a:rPr lang="en-US" sz="1200" b="0" i="0" u="none" strike="noStrike" kern="1200" dirty="0">
                <a:solidFill>
                  <a:schemeClr val="tx1"/>
                </a:solidFill>
                <a:effectLst/>
                <a:latin typeface="+mn-lt"/>
                <a:ea typeface="+mn-ea"/>
                <a:cs typeface="+mn-cs"/>
                <a:hlinkClick r:id="rId14"/>
              </a:rPr>
              <a:t>6(b)</a:t>
            </a:r>
            <a:r>
              <a:rPr lang="en-US" sz="1200" b="0" i="0" u="none" strike="noStrike" kern="1200" dirty="0">
                <a:solidFill>
                  <a:schemeClr val="tx1"/>
                </a:solidFill>
                <a:effectLst/>
                <a:latin typeface="+mn-lt"/>
                <a:ea typeface="+mn-ea"/>
                <a:cs typeface="+mn-cs"/>
              </a:rPr>
              <a:t> does not affect any right the Licensor may have to seek remedies for Your violations of this Public License.</a:t>
            </a:r>
          </a:p>
          <a:p>
            <a:r>
              <a:rPr lang="en-US" sz="1200" b="0" i="0" u="none" strike="noStrike" kern="1200" dirty="0">
                <a:solidFill>
                  <a:schemeClr val="tx1"/>
                </a:solidFill>
                <a:effectLst/>
                <a:latin typeface="+mn-lt"/>
                <a:ea typeface="+mn-ea"/>
                <a:cs typeface="+mn-cs"/>
              </a:rPr>
              <a:t>For the avoidance of doubt, the Licensor may also offer the Licensed Material under separate terms or conditions or stop distributing the Licensed Material at any time; however, doing so will not terminate this Public License.</a:t>
            </a:r>
          </a:p>
          <a:p>
            <a:r>
              <a:rPr lang="en-US" sz="1200" b="0" i="0" u="none" strike="noStrike" kern="1200" dirty="0">
                <a:solidFill>
                  <a:schemeClr val="tx1"/>
                </a:solidFill>
                <a:effectLst/>
                <a:latin typeface="+mn-lt"/>
                <a:ea typeface="+mn-ea"/>
                <a:cs typeface="+mn-cs"/>
              </a:rPr>
              <a:t>Sections </a:t>
            </a:r>
            <a:r>
              <a:rPr lang="en-US" sz="1200" b="0" i="0" u="none" strike="noStrike" kern="1200" dirty="0">
                <a:solidFill>
                  <a:schemeClr val="tx1"/>
                </a:solidFill>
                <a:effectLst/>
                <a:latin typeface="+mn-lt"/>
                <a:ea typeface="+mn-ea"/>
                <a:cs typeface="+mn-cs"/>
                <a:hlinkClick r:id="rId15"/>
              </a:rPr>
              <a:t>1</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6"/>
              </a:rPr>
              <a:t>5</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7"/>
              </a:rPr>
              <a:t>6</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8"/>
              </a:rPr>
              <a:t>7</a:t>
            </a:r>
            <a:r>
              <a:rPr lang="en-US" sz="1200" b="0" i="0" u="none" strike="noStrike"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19"/>
              </a:rPr>
              <a:t>8</a:t>
            </a:r>
            <a:r>
              <a:rPr lang="en-US" sz="1200" b="0" i="0" u="none" strike="noStrike" kern="1200" dirty="0">
                <a:solidFill>
                  <a:schemeClr val="tx1"/>
                </a:solidFill>
                <a:effectLst/>
                <a:latin typeface="+mn-lt"/>
                <a:ea typeface="+mn-ea"/>
                <a:cs typeface="+mn-cs"/>
              </a:rPr>
              <a:t> survive termination of this Public License.</a:t>
            </a:r>
          </a:p>
          <a:p>
            <a:r>
              <a:rPr lang="en-US" sz="1200" b="1" i="0" u="none" strike="noStrike" kern="1200" dirty="0">
                <a:solidFill>
                  <a:schemeClr val="tx1"/>
                </a:solidFill>
                <a:effectLst/>
                <a:latin typeface="+mn-lt"/>
                <a:ea typeface="+mn-ea"/>
                <a:cs typeface="+mn-cs"/>
              </a:rPr>
              <a:t>Section 7 – Other Terms and Conditions.</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Licensor shall not be bound by any additional or different terms or conditions communicated by You unless expressly agreed.</a:t>
            </a:r>
          </a:p>
          <a:p>
            <a:r>
              <a:rPr lang="en-US" sz="1200" b="0" i="0" u="none" strike="noStrike" kern="1200" dirty="0">
                <a:solidFill>
                  <a:schemeClr val="tx1"/>
                </a:solidFill>
                <a:effectLst/>
                <a:latin typeface="+mn-lt"/>
                <a:ea typeface="+mn-ea"/>
                <a:cs typeface="+mn-cs"/>
              </a:rPr>
              <a:t>Any arrangements, understandings, or agreements regarding the Licensed Material not stated herein are separate from and independent of the terms and conditions of this Public License.</a:t>
            </a:r>
          </a:p>
          <a:p>
            <a:r>
              <a:rPr lang="en-US" sz="1200" b="1" i="0" u="none" strike="noStrike" kern="1200" dirty="0">
                <a:solidFill>
                  <a:schemeClr val="tx1"/>
                </a:solidFill>
                <a:effectLst/>
                <a:latin typeface="+mn-lt"/>
                <a:ea typeface="+mn-ea"/>
                <a:cs typeface="+mn-cs"/>
              </a:rPr>
              <a:t>Section 8 – Interpretation.</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For the avoidance of doubt, this Public License does not, and shall not be interpreted to, reduce, limit, restrict, or impose conditions on any use of the Licensed Material that could lawfully be made without permission under this Public License.</a:t>
            </a:r>
          </a:p>
          <a:p>
            <a:r>
              <a:rPr lang="en-US" sz="1200" b="0" i="0" u="none" strike="noStrike" kern="1200" dirty="0">
                <a:solidFill>
                  <a:schemeClr val="tx1"/>
                </a:solidFill>
                <a:effectLst/>
                <a:latin typeface="+mn-lt"/>
                <a:ea typeface="+mn-ea"/>
                <a:cs typeface="+mn-cs"/>
              </a:rPr>
              <a:t>To the extent possible, if any provision of this Public License is deemed unenforceable, it shall be automatically reformed to the minimum extent necessary to make it enforceable. If the provision cannot be reformed, it shall be severed from this Public License without affecting the enforceability of the remaining terms and conditions.</a:t>
            </a:r>
          </a:p>
          <a:p>
            <a:r>
              <a:rPr lang="en-US" sz="1200" b="0" i="0" u="none" strike="noStrike" kern="1200" dirty="0">
                <a:solidFill>
                  <a:schemeClr val="tx1"/>
                </a:solidFill>
                <a:effectLst/>
                <a:latin typeface="+mn-lt"/>
                <a:ea typeface="+mn-ea"/>
                <a:cs typeface="+mn-cs"/>
              </a:rPr>
              <a:t>No term or condition of this Public License will be waived and no failure to comply consented to unless expressly agreed to by the Licensor.</a:t>
            </a:r>
          </a:p>
          <a:p>
            <a:r>
              <a:rPr lang="en-US" sz="1200" b="0" i="0" u="none" strike="noStrike" kern="1200" dirty="0">
                <a:solidFill>
                  <a:schemeClr val="tx1"/>
                </a:solidFill>
                <a:effectLst/>
                <a:latin typeface="+mn-lt"/>
                <a:ea typeface="+mn-ea"/>
                <a:cs typeface="+mn-cs"/>
              </a:rPr>
              <a:t>Nothing in this Public License constitutes or may be interpreted as a limitation upon, or waiver of, any privileges and immunities that apply to the Licensor or You, including from the legal processes of any jurisdiction or authority.</a:t>
            </a:r>
          </a:p>
          <a:p>
            <a:r>
              <a:rPr lang="en-US" sz="1200" b="0" i="0" u="none" strike="noStrike" kern="1200" dirty="0">
                <a:solidFill>
                  <a:schemeClr val="tx1"/>
                </a:solidFill>
                <a:effectLst/>
                <a:latin typeface="+mn-lt"/>
                <a:ea typeface="+mn-ea"/>
                <a:cs typeface="+mn-cs"/>
              </a:rPr>
              <a:t>Creative Commons is not a party to its public licenses. Notwithstanding, Creative Commons may elect to apply one of its public licenses to material it publishes and in those instances will be considered the “Licensor.” The text of the Creative Commons public licenses is dedicated to the public domain under the </a:t>
            </a:r>
            <a:r>
              <a:rPr lang="en-US" sz="1200" b="0" i="0" u="none" strike="noStrike" kern="1200" dirty="0">
                <a:solidFill>
                  <a:schemeClr val="tx1"/>
                </a:solidFill>
                <a:effectLst/>
                <a:latin typeface="+mn-lt"/>
                <a:ea typeface="+mn-ea"/>
                <a:cs typeface="+mn-cs"/>
                <a:hlinkClick r:id="rId20"/>
              </a:rPr>
              <a:t>CC0 Public Domain Dedication</a:t>
            </a:r>
            <a:r>
              <a:rPr lang="en-US" sz="1200" b="0" i="0" u="none" strike="noStrike" kern="1200" dirty="0">
                <a:solidFill>
                  <a:schemeClr val="tx1"/>
                </a:solidFill>
                <a:effectLst/>
                <a:latin typeface="+mn-lt"/>
                <a:ea typeface="+mn-ea"/>
                <a:cs typeface="+mn-cs"/>
              </a:rPr>
              <a:t>. Except for the limited purpose of indicating that material is shared under a Creative Commons public license or as otherwise permitted by the Creative Commons policies published at </a:t>
            </a:r>
            <a:r>
              <a:rPr lang="en-US" sz="1200" b="0" i="0" u="none" strike="noStrike" kern="1200" dirty="0">
                <a:solidFill>
                  <a:schemeClr val="tx1"/>
                </a:solidFill>
                <a:effectLst/>
                <a:latin typeface="+mn-lt"/>
                <a:ea typeface="+mn-ea"/>
                <a:cs typeface="+mn-cs"/>
                <a:hlinkClick r:id="rId21"/>
              </a:rPr>
              <a:t>creativecommons.org/policies</a:t>
            </a:r>
            <a:r>
              <a:rPr lang="en-US" sz="1200" b="0" i="0" u="none" strike="noStrike" kern="1200" dirty="0">
                <a:solidFill>
                  <a:schemeClr val="tx1"/>
                </a:solidFill>
                <a:effectLst/>
                <a:latin typeface="+mn-lt"/>
                <a:ea typeface="+mn-ea"/>
                <a:cs typeface="+mn-cs"/>
              </a:rPr>
              <a:t>, Creative Commons does not authorize the use of the trademark “Creative Commons” or any other trademark or logo of Creative Commons without its prior written consent including, without limitation, in connection with any unauthorized modifications to any of its public licenses or any other arrangements, understandings, or agreements concerning use of licensed material. For the avoidance of doubt, this paragraph does not form part of the public licenses.</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79E11F1-7D1D-D34B-BA01-41842D2A1DDC}" type="slidenum">
              <a:rPr lang="en-US" smtClean="0"/>
              <a:t>2</a:t>
            </a:fld>
            <a:endParaRPr lang="en-US"/>
          </a:p>
        </p:txBody>
      </p:sp>
    </p:spTree>
    <p:extLst>
      <p:ext uri="{BB962C8B-B14F-4D97-AF65-F5344CB8AC3E}">
        <p14:creationId xmlns:p14="http://schemas.microsoft.com/office/powerpoint/2010/main" val="388794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Notes/caption:  </a:t>
            </a:r>
            <a:r>
              <a:rPr lang="en-US" b="0" dirty="0"/>
              <a:t>For many environmental management and science applications, knowing where and when a species is present is critical.  Applications include early detection of invasive species for effective control and eradication, and protecting critical habitats of rare, threatened and endangered species. Many species are inherently difficult to catch or detect, and when rare, it becomes increasingly likely that no matter the amount of effort applied, the species will not be detected.  Environmental DNA has been shown to be more sensitive to detecting a wide variety of aquatic species and relatively easy to apply across large water bodies (McKelvey et al. 2016).  The overall approach to eDNA surveillance overcomes many of the limitations posed by traditional fisheries tools, such as hook and line, nets, electrofishing, and trawls (Rees et al. 2014). In the Laurentian Great Lakes, the effort for early detection if Eurasian ruffe has been hampered by the only effective gear type able to catch the species (trawling) being very difficult and costly to apply.  In contrast, eDNA samples were collected in areas known to have high, moderate and low densities and showed a similar pattern of presence.  Additionally, eDNA was deployed across a large geographic area and in locations where trawling was difficult or impossible (Tucker et al. 2016).</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Definitions (sourced by Google Dictionary unless otherwise noted):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Critical papers (found in folder):</a:t>
            </a:r>
            <a:endParaRPr lang="en-US" b="0" dirty="0"/>
          </a:p>
          <a:p>
            <a:r>
              <a:rPr lang="en-US" sz="1200" b="0" i="0" u="none" strike="noStrike" kern="1200" dirty="0">
                <a:solidFill>
                  <a:schemeClr val="tx1"/>
                </a:solidFill>
                <a:effectLst/>
                <a:latin typeface="+mn-lt"/>
                <a:ea typeface="+mn-ea"/>
                <a:cs typeface="+mn-cs"/>
              </a:rPr>
              <a:t>McKelvey, K. S., Young, M. K., </a:t>
            </a:r>
            <a:r>
              <a:rPr lang="en-US" sz="1200" b="0" i="0" u="none" strike="noStrike" kern="1200" dirty="0" err="1">
                <a:solidFill>
                  <a:schemeClr val="tx1"/>
                </a:solidFill>
                <a:effectLst/>
                <a:latin typeface="+mn-lt"/>
                <a:ea typeface="+mn-ea"/>
                <a:cs typeface="+mn-cs"/>
              </a:rPr>
              <a:t>Knotek</a:t>
            </a:r>
            <a:r>
              <a:rPr lang="en-US" sz="1200" b="0" i="0" u="none" strike="noStrike" kern="1200" dirty="0">
                <a:solidFill>
                  <a:schemeClr val="tx1"/>
                </a:solidFill>
                <a:effectLst/>
                <a:latin typeface="+mn-lt"/>
                <a:ea typeface="+mn-ea"/>
                <a:cs typeface="+mn-cs"/>
              </a:rPr>
              <a:t>, W. L., </a:t>
            </a:r>
            <a:r>
              <a:rPr lang="en-US" sz="1200" b="0" i="0" u="none" strike="noStrike" kern="1200" dirty="0" err="1">
                <a:solidFill>
                  <a:schemeClr val="tx1"/>
                </a:solidFill>
                <a:effectLst/>
                <a:latin typeface="+mn-lt"/>
                <a:ea typeface="+mn-ea"/>
                <a:cs typeface="+mn-cs"/>
              </a:rPr>
              <a:t>Carim</a:t>
            </a:r>
            <a:r>
              <a:rPr lang="en-US" sz="1200" b="0" i="0" u="none" strike="noStrike" kern="1200" dirty="0">
                <a:solidFill>
                  <a:schemeClr val="tx1"/>
                </a:solidFill>
                <a:effectLst/>
                <a:latin typeface="+mn-lt"/>
                <a:ea typeface="+mn-ea"/>
                <a:cs typeface="+mn-cs"/>
              </a:rPr>
              <a:t>, K. J., Wilcox, T. M., Padgett‐Stewart, T. M., &amp; Schwartz, M. K. (2016). Sampling large geographic areas for rare species using environmental DNA: a study of bull trout </a:t>
            </a:r>
            <a:r>
              <a:rPr lang="en-US" sz="1200" b="0" i="1" u="none" strike="noStrike" kern="1200" dirty="0" err="1">
                <a:solidFill>
                  <a:schemeClr val="tx1"/>
                </a:solidFill>
                <a:effectLst/>
                <a:latin typeface="+mn-lt"/>
                <a:ea typeface="+mn-ea"/>
                <a:cs typeface="+mn-cs"/>
              </a:rPr>
              <a:t>Salvelinus</a:t>
            </a:r>
            <a:r>
              <a:rPr lang="en-US" sz="1200" b="0" i="1" u="none" strike="noStrike" kern="1200" dirty="0">
                <a:solidFill>
                  <a:schemeClr val="tx1"/>
                </a:solidFill>
                <a:effectLst/>
                <a:latin typeface="+mn-lt"/>
                <a:ea typeface="+mn-ea"/>
                <a:cs typeface="+mn-cs"/>
              </a:rPr>
              <a:t> </a:t>
            </a:r>
            <a:r>
              <a:rPr lang="en-US" sz="1200" b="0" i="1" u="none" strike="noStrike" kern="1200" dirty="0" err="1">
                <a:solidFill>
                  <a:schemeClr val="tx1"/>
                </a:solidFill>
                <a:effectLst/>
                <a:latin typeface="+mn-lt"/>
                <a:ea typeface="+mn-ea"/>
                <a:cs typeface="+mn-cs"/>
              </a:rPr>
              <a:t>confluentus</a:t>
            </a:r>
            <a:r>
              <a:rPr lang="en-US" sz="1200" b="0" i="1"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occupancy in western Montana. </a:t>
            </a:r>
            <a:r>
              <a:rPr lang="en-US" sz="1200" b="0" i="1" u="none" strike="noStrike" kern="1200" dirty="0">
                <a:solidFill>
                  <a:schemeClr val="tx1"/>
                </a:solidFill>
                <a:effectLst/>
                <a:latin typeface="+mn-lt"/>
                <a:ea typeface="+mn-ea"/>
                <a:cs typeface="+mn-cs"/>
              </a:rPr>
              <a:t>Journal of Fish Biology</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88</a:t>
            </a:r>
            <a:r>
              <a:rPr lang="en-US" sz="1200" b="0" i="0" u="none" strike="noStrike" kern="1200" dirty="0">
                <a:solidFill>
                  <a:schemeClr val="tx1"/>
                </a:solidFill>
                <a:effectLst/>
                <a:latin typeface="+mn-lt"/>
                <a:ea typeface="+mn-ea"/>
                <a:cs typeface="+mn-cs"/>
              </a:rPr>
              <a:t>(3), 1215-1222.</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Rees, H. C., Maddison, B. C., Middleditch, D. J., Patmore, J. R., &amp; Gough, K. C. (2014). The detection of aquatic animal species using environmental DNA–a review of eDNA as a survey tool in ecology. </a:t>
            </a:r>
            <a:r>
              <a:rPr lang="en-US" sz="1200" b="0" i="1" u="none" strike="noStrike" kern="1200" dirty="0">
                <a:solidFill>
                  <a:schemeClr val="tx1"/>
                </a:solidFill>
                <a:effectLst/>
                <a:latin typeface="+mn-lt"/>
                <a:ea typeface="+mn-ea"/>
                <a:cs typeface="+mn-cs"/>
              </a:rPr>
              <a:t>Journal of Applied Ecology</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51</a:t>
            </a:r>
            <a:r>
              <a:rPr lang="en-US" sz="1200" b="0" i="0" u="none" strike="noStrike" kern="1200" dirty="0">
                <a:solidFill>
                  <a:schemeClr val="tx1"/>
                </a:solidFill>
                <a:effectLst/>
                <a:latin typeface="+mn-lt"/>
                <a:ea typeface="+mn-ea"/>
                <a:cs typeface="+mn-cs"/>
              </a:rPr>
              <a:t>(5), 1450-1459.</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Tucker, A. J., Chadderton, W. L., Jerde, C. L., Renshaw, M. A., </a:t>
            </a:r>
            <a:r>
              <a:rPr lang="en-US" sz="1200" b="0" i="0" u="none" strike="noStrike" kern="1200" dirty="0" err="1">
                <a:solidFill>
                  <a:schemeClr val="tx1"/>
                </a:solidFill>
                <a:effectLst/>
                <a:latin typeface="+mn-lt"/>
                <a:ea typeface="+mn-ea"/>
                <a:cs typeface="+mn-cs"/>
              </a:rPr>
              <a:t>Uy</a:t>
            </a:r>
            <a:r>
              <a:rPr lang="en-US" sz="1200" b="0" i="0" u="none" strike="noStrike" kern="1200" dirty="0">
                <a:solidFill>
                  <a:schemeClr val="tx1"/>
                </a:solidFill>
                <a:effectLst/>
                <a:latin typeface="+mn-lt"/>
                <a:ea typeface="+mn-ea"/>
                <a:cs typeface="+mn-cs"/>
              </a:rPr>
              <a:t>, K., </a:t>
            </a:r>
            <a:r>
              <a:rPr lang="en-US" sz="1200" b="0" i="0" u="none" strike="noStrike" kern="1200" dirty="0" err="1">
                <a:solidFill>
                  <a:schemeClr val="tx1"/>
                </a:solidFill>
                <a:effectLst/>
                <a:latin typeface="+mn-lt"/>
                <a:ea typeface="+mn-ea"/>
                <a:cs typeface="+mn-cs"/>
              </a:rPr>
              <a:t>Gantz</a:t>
            </a:r>
            <a:r>
              <a:rPr lang="en-US" sz="1200" b="0" i="0" u="none" strike="noStrike" kern="1200" dirty="0">
                <a:solidFill>
                  <a:schemeClr val="tx1"/>
                </a:solidFill>
                <a:effectLst/>
                <a:latin typeface="+mn-lt"/>
                <a:ea typeface="+mn-ea"/>
                <a:cs typeface="+mn-cs"/>
              </a:rPr>
              <a:t>, C., ... &amp; </a:t>
            </a:r>
            <a:r>
              <a:rPr lang="en-US" sz="1200" b="0" i="0" u="none" strike="noStrike" kern="1200" dirty="0" err="1">
                <a:solidFill>
                  <a:schemeClr val="tx1"/>
                </a:solidFill>
                <a:effectLst/>
                <a:latin typeface="+mn-lt"/>
                <a:ea typeface="+mn-ea"/>
                <a:cs typeface="+mn-cs"/>
              </a:rPr>
              <a:t>Sieracki</a:t>
            </a:r>
            <a:r>
              <a:rPr lang="en-US" sz="1200" b="0" i="0" u="none" strike="noStrike" kern="1200" dirty="0">
                <a:solidFill>
                  <a:schemeClr val="tx1"/>
                </a:solidFill>
                <a:effectLst/>
                <a:latin typeface="+mn-lt"/>
                <a:ea typeface="+mn-ea"/>
                <a:cs typeface="+mn-cs"/>
              </a:rPr>
              <a:t>, J. L. (2016). A sensitive environmental DNA (eDNA) assay leads to new insights on Ruffe (</a:t>
            </a:r>
            <a:r>
              <a:rPr lang="en-US" sz="1200" b="0" i="1" u="none" strike="noStrike" kern="1200" dirty="0" err="1">
                <a:solidFill>
                  <a:schemeClr val="tx1"/>
                </a:solidFill>
                <a:effectLst/>
                <a:latin typeface="+mn-lt"/>
                <a:ea typeface="+mn-ea"/>
                <a:cs typeface="+mn-cs"/>
              </a:rPr>
              <a:t>Gymnocephalus</a:t>
            </a:r>
            <a:r>
              <a:rPr lang="en-US" sz="1200" b="0" i="1" u="none" strike="noStrike" kern="1200" dirty="0">
                <a:solidFill>
                  <a:schemeClr val="tx1"/>
                </a:solidFill>
                <a:effectLst/>
                <a:latin typeface="+mn-lt"/>
                <a:ea typeface="+mn-ea"/>
                <a:cs typeface="+mn-cs"/>
              </a:rPr>
              <a:t> </a:t>
            </a:r>
            <a:r>
              <a:rPr lang="en-US" sz="1200" b="0" i="1" u="none" strike="noStrike" kern="1200" dirty="0" err="1">
                <a:solidFill>
                  <a:schemeClr val="tx1"/>
                </a:solidFill>
                <a:effectLst/>
                <a:latin typeface="+mn-lt"/>
                <a:ea typeface="+mn-ea"/>
                <a:cs typeface="+mn-cs"/>
              </a:rPr>
              <a:t>cernua</a:t>
            </a:r>
            <a:r>
              <a:rPr lang="en-US" sz="1200" b="0" i="0" u="none" strike="noStrike" kern="1200" dirty="0">
                <a:solidFill>
                  <a:schemeClr val="tx1"/>
                </a:solidFill>
                <a:effectLst/>
                <a:latin typeface="+mn-lt"/>
                <a:ea typeface="+mn-ea"/>
                <a:cs typeface="+mn-cs"/>
              </a:rPr>
              <a:t>) spread in North America. </a:t>
            </a:r>
            <a:r>
              <a:rPr lang="en-US" sz="1200" b="0" i="1" u="none" strike="noStrike" kern="1200" dirty="0">
                <a:solidFill>
                  <a:schemeClr val="tx1"/>
                </a:solidFill>
                <a:effectLst/>
                <a:latin typeface="+mn-lt"/>
                <a:ea typeface="+mn-ea"/>
                <a:cs typeface="+mn-cs"/>
              </a:rPr>
              <a:t>Biological Invasions</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18</a:t>
            </a:r>
            <a:r>
              <a:rPr lang="en-US" sz="1200" b="0" i="0" u="none" strike="noStrike" kern="1200" dirty="0">
                <a:solidFill>
                  <a:schemeClr val="tx1"/>
                </a:solidFill>
                <a:effectLst/>
                <a:latin typeface="+mn-lt"/>
                <a:ea typeface="+mn-ea"/>
                <a:cs typeface="+mn-cs"/>
              </a:rPr>
              <a:t>(11), 3205-3222.</a:t>
            </a:r>
            <a:endParaRPr lang="en-US" b="0" dirty="0"/>
          </a:p>
        </p:txBody>
      </p:sp>
      <p:sp>
        <p:nvSpPr>
          <p:cNvPr id="4" name="Slide Number Placeholder 3"/>
          <p:cNvSpPr>
            <a:spLocks noGrp="1"/>
          </p:cNvSpPr>
          <p:nvPr>
            <p:ph type="sldNum" sz="quarter" idx="5"/>
          </p:nvPr>
        </p:nvSpPr>
        <p:spPr/>
        <p:txBody>
          <a:bodyPr/>
          <a:lstStyle/>
          <a:p>
            <a:fld id="{B79E11F1-7D1D-D34B-BA01-41842D2A1DDC}" type="slidenum">
              <a:rPr lang="en-US" smtClean="0"/>
              <a:t>3</a:t>
            </a:fld>
            <a:endParaRPr lang="en-US"/>
          </a:p>
        </p:txBody>
      </p:sp>
    </p:spTree>
    <p:extLst>
      <p:ext uri="{BB962C8B-B14F-4D97-AF65-F5344CB8AC3E}">
        <p14:creationId xmlns:p14="http://schemas.microsoft.com/office/powerpoint/2010/main" val="146329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Notes/caption:</a:t>
            </a:r>
            <a:r>
              <a:rPr lang="en-US" b="0" dirty="0"/>
              <a:t> The general approach described here has been widely applied in the Great Lakes, but many modifications exist (Rees et al. 2014). For example, the very first eDNA paper used a precipitation of the DNA from a small amount of water (15ml) instead of filtration (</a:t>
            </a:r>
            <a:r>
              <a:rPr lang="en-US" b="0" dirty="0" err="1"/>
              <a:t>Ficetola</a:t>
            </a:r>
            <a:r>
              <a:rPr lang="en-US" b="0" dirty="0"/>
              <a:t> et al. 2008).  As the eDNA approach evolves, it should be expected that this approach will change and be modified to increase detection sensitivity (Goldberg et al. 2016). In general filtration allows for filtering more water and capturing more DNA.</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Definitions (sourced by Google Dictionary unless otherwise noted):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Critical papers (found in folder):</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Ficetola</a:t>
            </a:r>
            <a:r>
              <a:rPr lang="en-US" sz="1200" b="0" i="0" u="none" strike="noStrike" kern="1200" dirty="0">
                <a:solidFill>
                  <a:schemeClr val="tx1"/>
                </a:solidFill>
                <a:effectLst/>
                <a:latin typeface="+mn-lt"/>
                <a:ea typeface="+mn-ea"/>
                <a:cs typeface="+mn-cs"/>
              </a:rPr>
              <a:t>, G. F., </a:t>
            </a:r>
            <a:r>
              <a:rPr lang="en-US" sz="1200" b="0" i="0" u="none" strike="noStrike" kern="1200" dirty="0" err="1">
                <a:solidFill>
                  <a:schemeClr val="tx1"/>
                </a:solidFill>
                <a:effectLst/>
                <a:latin typeface="+mn-lt"/>
                <a:ea typeface="+mn-ea"/>
                <a:cs typeface="+mn-cs"/>
              </a:rPr>
              <a:t>Miaud</a:t>
            </a:r>
            <a:r>
              <a:rPr lang="en-US" sz="1200" b="0" i="0" u="none" strike="noStrike" kern="1200" dirty="0">
                <a:solidFill>
                  <a:schemeClr val="tx1"/>
                </a:solidFill>
                <a:effectLst/>
                <a:latin typeface="+mn-lt"/>
                <a:ea typeface="+mn-ea"/>
                <a:cs typeface="+mn-cs"/>
              </a:rPr>
              <a:t>, C., </a:t>
            </a:r>
            <a:r>
              <a:rPr lang="en-US" sz="1200" b="0" i="0" u="none" strike="noStrike" kern="1200" dirty="0" err="1">
                <a:solidFill>
                  <a:schemeClr val="tx1"/>
                </a:solidFill>
                <a:effectLst/>
                <a:latin typeface="+mn-lt"/>
                <a:ea typeface="+mn-ea"/>
                <a:cs typeface="+mn-cs"/>
              </a:rPr>
              <a:t>Pompanon</a:t>
            </a:r>
            <a:r>
              <a:rPr lang="en-US" sz="1200" b="0" i="0" u="none" strike="noStrike" kern="1200" dirty="0">
                <a:solidFill>
                  <a:schemeClr val="tx1"/>
                </a:solidFill>
                <a:effectLst/>
                <a:latin typeface="+mn-lt"/>
                <a:ea typeface="+mn-ea"/>
                <a:cs typeface="+mn-cs"/>
              </a:rPr>
              <a:t>, F., &amp; </a:t>
            </a:r>
            <a:r>
              <a:rPr lang="en-US" sz="1200" b="0" i="0" u="none" strike="noStrike" kern="1200" dirty="0" err="1">
                <a:solidFill>
                  <a:schemeClr val="tx1"/>
                </a:solidFill>
                <a:effectLst/>
                <a:latin typeface="+mn-lt"/>
                <a:ea typeface="+mn-ea"/>
                <a:cs typeface="+mn-cs"/>
              </a:rPr>
              <a:t>Taberlet</a:t>
            </a:r>
            <a:r>
              <a:rPr lang="en-US" sz="1200" b="0" i="0" u="none" strike="noStrike" kern="1200" dirty="0">
                <a:solidFill>
                  <a:schemeClr val="tx1"/>
                </a:solidFill>
                <a:effectLst/>
                <a:latin typeface="+mn-lt"/>
                <a:ea typeface="+mn-ea"/>
                <a:cs typeface="+mn-cs"/>
              </a:rPr>
              <a:t>, P. (2008). Species detection using environmental DNA from water samples. </a:t>
            </a:r>
            <a:r>
              <a:rPr lang="en-US" sz="1200" b="0" i="1" u="none" strike="noStrike" kern="1200" dirty="0">
                <a:solidFill>
                  <a:schemeClr val="tx1"/>
                </a:solidFill>
                <a:effectLst/>
                <a:latin typeface="+mn-lt"/>
                <a:ea typeface="+mn-ea"/>
                <a:cs typeface="+mn-cs"/>
              </a:rPr>
              <a:t>Biology Letters</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4</a:t>
            </a:r>
            <a:r>
              <a:rPr lang="en-US" sz="1200" b="0" i="0" u="none" strike="noStrike" kern="1200" dirty="0">
                <a:solidFill>
                  <a:schemeClr val="tx1"/>
                </a:solidFill>
                <a:effectLst/>
                <a:latin typeface="+mn-lt"/>
                <a:ea typeface="+mn-ea"/>
                <a:cs typeface="+mn-cs"/>
              </a:rPr>
              <a:t>(4), 423-425.</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Goldberg, C. S., Turner, C. R., </a:t>
            </a:r>
            <a:r>
              <a:rPr lang="en-US" sz="1200" b="0" i="0" u="none" strike="noStrike" kern="1200" dirty="0" err="1">
                <a:solidFill>
                  <a:schemeClr val="tx1"/>
                </a:solidFill>
                <a:effectLst/>
                <a:latin typeface="+mn-lt"/>
                <a:ea typeface="+mn-ea"/>
                <a:cs typeface="+mn-cs"/>
              </a:rPr>
              <a:t>Deiner</a:t>
            </a:r>
            <a:r>
              <a:rPr lang="en-US" sz="1200" b="0" i="0" u="none" strike="noStrike" kern="1200" dirty="0">
                <a:solidFill>
                  <a:schemeClr val="tx1"/>
                </a:solidFill>
                <a:effectLst/>
                <a:latin typeface="+mn-lt"/>
                <a:ea typeface="+mn-ea"/>
                <a:cs typeface="+mn-cs"/>
              </a:rPr>
              <a:t>, K., </a:t>
            </a:r>
            <a:r>
              <a:rPr lang="en-US" sz="1200" b="0" i="0" u="none" strike="noStrike" kern="1200" dirty="0" err="1">
                <a:solidFill>
                  <a:schemeClr val="tx1"/>
                </a:solidFill>
                <a:effectLst/>
                <a:latin typeface="+mn-lt"/>
                <a:ea typeface="+mn-ea"/>
                <a:cs typeface="+mn-cs"/>
              </a:rPr>
              <a:t>Klymus</a:t>
            </a:r>
            <a:r>
              <a:rPr lang="en-US" sz="1200" b="0" i="0" u="none" strike="noStrike" kern="1200" dirty="0">
                <a:solidFill>
                  <a:schemeClr val="tx1"/>
                </a:solidFill>
                <a:effectLst/>
                <a:latin typeface="+mn-lt"/>
                <a:ea typeface="+mn-ea"/>
                <a:cs typeface="+mn-cs"/>
              </a:rPr>
              <a:t>, K. E., Thomsen, P. F., Murphy, M. A., ... &amp; Laramie, M. B. (2016). Critical considerations for the application of environmental DNA methods to detect aquatic species. </a:t>
            </a:r>
            <a:r>
              <a:rPr lang="en-US" sz="1200" b="0" i="1" u="none" strike="noStrike" kern="1200" dirty="0">
                <a:solidFill>
                  <a:schemeClr val="tx1"/>
                </a:solidFill>
                <a:effectLst/>
                <a:latin typeface="+mn-lt"/>
                <a:ea typeface="+mn-ea"/>
                <a:cs typeface="+mn-cs"/>
              </a:rPr>
              <a:t>Methods in Ecology and Evolution</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7</a:t>
            </a:r>
            <a:r>
              <a:rPr lang="en-US" sz="1200" b="0" i="0" u="none" strike="noStrike" kern="1200" dirty="0">
                <a:solidFill>
                  <a:schemeClr val="tx1"/>
                </a:solidFill>
                <a:effectLst/>
                <a:latin typeface="+mn-lt"/>
                <a:ea typeface="+mn-ea"/>
                <a:cs typeface="+mn-cs"/>
              </a:rPr>
              <a:t>(11), 1299-1307.</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Rees, H. C., Maddison, B. C., Middleditch, D. J., Patmore, J. R., &amp; Gough, K. C. (2014). The detection of aquatic animal species using environmental DNA–a review of eDNA as a survey tool in ecology. </a:t>
            </a:r>
            <a:r>
              <a:rPr lang="en-US" sz="1200" b="0" i="1" u="none" strike="noStrike" kern="1200" dirty="0">
                <a:solidFill>
                  <a:schemeClr val="tx1"/>
                </a:solidFill>
                <a:effectLst/>
                <a:latin typeface="+mn-lt"/>
                <a:ea typeface="+mn-ea"/>
                <a:cs typeface="+mn-cs"/>
              </a:rPr>
              <a:t>Journal of Applied Ecology</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51</a:t>
            </a:r>
            <a:r>
              <a:rPr lang="en-US" sz="1200" b="0" i="0" u="none" strike="noStrike" kern="1200" dirty="0">
                <a:solidFill>
                  <a:schemeClr val="tx1"/>
                </a:solidFill>
                <a:effectLst/>
                <a:latin typeface="+mn-lt"/>
                <a:ea typeface="+mn-ea"/>
                <a:cs typeface="+mn-cs"/>
              </a:rPr>
              <a:t>(5), 1450-1459.</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79E11F1-7D1D-D34B-BA01-41842D2A1DDC}" type="slidenum">
              <a:rPr lang="en-US" smtClean="0"/>
              <a:t>4</a:t>
            </a:fld>
            <a:endParaRPr lang="en-US"/>
          </a:p>
        </p:txBody>
      </p:sp>
    </p:spTree>
    <p:extLst>
      <p:ext uri="{BB962C8B-B14F-4D97-AF65-F5344CB8AC3E}">
        <p14:creationId xmlns:p14="http://schemas.microsoft.com/office/powerpoint/2010/main" val="1885492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Notes/caption: </a:t>
            </a:r>
            <a:r>
              <a:rPr lang="en-US" b="0" dirty="0"/>
              <a:t>The process of collecting a water sample, filtration, and extraction are the same irrespective of the molecular technique used to screen for species presence (Goldberg et al. 2016). Simmons et al. (2016) differentiated two processes to screen for species presence. </a:t>
            </a:r>
            <a:r>
              <a:rPr lang="en-US" sz="1200" kern="1200" dirty="0">
                <a:solidFill>
                  <a:schemeClr val="tx1"/>
                </a:solidFill>
                <a:effectLst/>
                <a:latin typeface="+mn-lt"/>
                <a:ea typeface="+mn-ea"/>
                <a:cs typeface="+mn-cs"/>
              </a:rPr>
              <a:t>One approach to invasive species surveillance would be to build species-specific molecular markers for each of these invasive fish and actively screen each sample (</a:t>
            </a:r>
            <a:r>
              <a:rPr lang="en-US" sz="1200" kern="1200" dirty="0" err="1">
                <a:solidFill>
                  <a:schemeClr val="tx1"/>
                </a:solidFill>
                <a:effectLst/>
                <a:latin typeface="+mn-lt"/>
                <a:ea typeface="+mn-ea"/>
                <a:cs typeface="+mn-cs"/>
              </a:rPr>
              <a:t>Ficetola</a:t>
            </a:r>
            <a:r>
              <a:rPr lang="en-US" sz="1200" kern="1200" dirty="0">
                <a:solidFill>
                  <a:schemeClr val="tx1"/>
                </a:solidFill>
                <a:effectLst/>
                <a:latin typeface="+mn-lt"/>
                <a:ea typeface="+mn-ea"/>
                <a:cs typeface="+mn-cs"/>
              </a:rPr>
              <a:t> et al. 2008) or to use a general fish marker and then use High Throughput Sequencing (HTS) to passively screen the sample for all fish DNA and determine the identity of all fish in the system (Thomsen et al. 2012). Common approaches of active surveillance are PCR (Polymerase Chain Reaction), qPCR (quantitative PCR), and ddPCR (digital droplet PCR) - each providing differing levels of sensitivity and quantification of the amount of DNA found in the sample (Nathan et al. 2014).  In contrast, the passive approach uses a region of DNA found in all fish (for example) that within that region, there are differences in the DNA that allow for differentiation of species when the sequences are read using high throughput sequencing.  At this time, active surveillance is considerably cheaper than passive surveillance. However, HTS allows for the simultaneous detection of many species, some of which may be unexpected (Simmons et al. 2016) allowing for improved resource management of fisheries.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Definitions (sourced by Google Dictionary unless otherwise noted):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PCR</a:t>
            </a:r>
            <a:r>
              <a:rPr lang="en-US" b="1" dirty="0"/>
              <a:t>: </a:t>
            </a:r>
            <a:r>
              <a:rPr lang="en-US" sz="1200" b="0" i="0" u="none" strike="noStrike" kern="1200" dirty="0">
                <a:solidFill>
                  <a:schemeClr val="tx1"/>
                </a:solidFill>
                <a:effectLst/>
                <a:latin typeface="+mn-lt"/>
                <a:ea typeface="+mn-ea"/>
                <a:cs typeface="+mn-cs"/>
              </a:rPr>
              <a:t>Polymerase chain reaction, or PCR, is a laboratory technique used to make multiple copies of a segment of DNA. PCR is very precise and can be used to amplify, or copy, a specific DNA target from a mixture of DNA molecules.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qPCR:</a:t>
            </a:r>
            <a:r>
              <a:rPr lang="en-US" b="1" dirty="0"/>
              <a:t> </a:t>
            </a:r>
            <a:r>
              <a:rPr lang="en-US" sz="1200" b="0" i="0" u="none" strike="noStrike" kern="1200" dirty="0">
                <a:solidFill>
                  <a:schemeClr val="tx1"/>
                </a:solidFill>
                <a:effectLst/>
                <a:latin typeface="+mn-lt"/>
                <a:ea typeface="+mn-ea"/>
                <a:cs typeface="+mn-cs"/>
              </a:rPr>
              <a:t>The method of choice for nucleic acid (DNA, RNA) quantification in all areas of molecular biology is real-time PCR or quantitative PCR (qPCR). The method´s name derives from the fact that the amplification of DNA by polymerase chain reaction (PCR) is monitored in real time.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ddPCR</a:t>
            </a:r>
            <a:r>
              <a:rPr lang="en-US" b="1" dirty="0"/>
              <a:t>: </a:t>
            </a:r>
            <a:r>
              <a:rPr lang="en-US" sz="1200" b="0" i="0" u="none" strike="noStrike" kern="1200" dirty="0">
                <a:solidFill>
                  <a:schemeClr val="tx1"/>
                </a:solidFill>
                <a:effectLst/>
                <a:latin typeface="+mn-lt"/>
                <a:ea typeface="+mn-ea"/>
                <a:cs typeface="+mn-cs"/>
              </a:rPr>
              <a:t>Droplet Digital PCR (ddPCR) is a method for performing digital PCR that is based on water-oil emulsion droplet technology. A sample is fractionated into 20,000 droplets, and PCR amplification of the template molecules occurs in each individual droplet. ddPCR technology uses reagents and workflows similar to those used for most standard TaqMan probe-based assays. The massive sample partitioning is a key aspect of the ddPCR technique. From </a:t>
            </a:r>
            <a:r>
              <a:rPr lang="en-US" sz="1200" b="0" i="0" u="none" strike="noStrike" kern="1200" dirty="0" err="1">
                <a:solidFill>
                  <a:schemeClr val="tx1"/>
                </a:solidFill>
                <a:effectLst/>
                <a:latin typeface="+mn-lt"/>
                <a:ea typeface="+mn-ea"/>
                <a:cs typeface="+mn-cs"/>
              </a:rPr>
              <a:t>www.bio-rad.com</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High throughput sequencing</a:t>
            </a:r>
            <a:r>
              <a:rPr lang="en-US" b="1" dirty="0"/>
              <a:t>: </a:t>
            </a:r>
            <a:r>
              <a:rPr lang="en-US" sz="1200" kern="1200" dirty="0">
                <a:solidFill>
                  <a:schemeClr val="tx1"/>
                </a:solidFill>
                <a:effectLst/>
                <a:latin typeface="+mn-lt"/>
                <a:ea typeface="+mn-ea"/>
                <a:cs typeface="+mn-cs"/>
              </a:rPr>
              <a:t>“… [a] method used to determine a portion of the nucleotide sequence of an individual’s genome. This technique utilizes DNA sequencing technologies that are capable of processing multiple DNA sequences in parallel.” From  the National Cancer Institute Dictionary of Genetic Terms.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Species specific marker</a:t>
            </a:r>
            <a:r>
              <a:rPr lang="en-US" b="0" u="sng" dirty="0"/>
              <a:t>: </a:t>
            </a:r>
            <a:r>
              <a:rPr lang="en-US" b="0" dirty="0"/>
              <a:t>a segment of DNA unique to a single species (Simmons et al.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General fish marker: </a:t>
            </a:r>
            <a:r>
              <a:rPr lang="en-US" b="0" dirty="0"/>
              <a:t>s segment of DNA that is common across all fish, but within the sequence of DNA, there are differences in nucleotides that can be traced to unique fish species (Simmons et al. 2016).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Critical papers (found in folder):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Ficetola</a:t>
            </a:r>
            <a:r>
              <a:rPr lang="en-US" sz="1200" b="0" i="0" u="none" strike="noStrike" kern="1200" dirty="0">
                <a:solidFill>
                  <a:schemeClr val="tx1"/>
                </a:solidFill>
                <a:effectLst/>
                <a:latin typeface="+mn-lt"/>
                <a:ea typeface="+mn-ea"/>
                <a:cs typeface="+mn-cs"/>
              </a:rPr>
              <a:t>, G. F., </a:t>
            </a:r>
            <a:r>
              <a:rPr lang="en-US" sz="1200" b="0" i="0" u="none" strike="noStrike" kern="1200" dirty="0" err="1">
                <a:solidFill>
                  <a:schemeClr val="tx1"/>
                </a:solidFill>
                <a:effectLst/>
                <a:latin typeface="+mn-lt"/>
                <a:ea typeface="+mn-ea"/>
                <a:cs typeface="+mn-cs"/>
              </a:rPr>
              <a:t>Miaud</a:t>
            </a:r>
            <a:r>
              <a:rPr lang="en-US" sz="1200" b="0" i="0" u="none" strike="noStrike" kern="1200" dirty="0">
                <a:solidFill>
                  <a:schemeClr val="tx1"/>
                </a:solidFill>
                <a:effectLst/>
                <a:latin typeface="+mn-lt"/>
                <a:ea typeface="+mn-ea"/>
                <a:cs typeface="+mn-cs"/>
              </a:rPr>
              <a:t>, C., </a:t>
            </a:r>
            <a:r>
              <a:rPr lang="en-US" sz="1200" b="0" i="0" u="none" strike="noStrike" kern="1200" dirty="0" err="1">
                <a:solidFill>
                  <a:schemeClr val="tx1"/>
                </a:solidFill>
                <a:effectLst/>
                <a:latin typeface="+mn-lt"/>
                <a:ea typeface="+mn-ea"/>
                <a:cs typeface="+mn-cs"/>
              </a:rPr>
              <a:t>Pompanon</a:t>
            </a:r>
            <a:r>
              <a:rPr lang="en-US" sz="1200" b="0" i="0" u="none" strike="noStrike" kern="1200" dirty="0">
                <a:solidFill>
                  <a:schemeClr val="tx1"/>
                </a:solidFill>
                <a:effectLst/>
                <a:latin typeface="+mn-lt"/>
                <a:ea typeface="+mn-ea"/>
                <a:cs typeface="+mn-cs"/>
              </a:rPr>
              <a:t>, F., &amp; </a:t>
            </a:r>
            <a:r>
              <a:rPr lang="en-US" sz="1200" b="0" i="0" u="none" strike="noStrike" kern="1200" dirty="0" err="1">
                <a:solidFill>
                  <a:schemeClr val="tx1"/>
                </a:solidFill>
                <a:effectLst/>
                <a:latin typeface="+mn-lt"/>
                <a:ea typeface="+mn-ea"/>
                <a:cs typeface="+mn-cs"/>
              </a:rPr>
              <a:t>Taberlet</a:t>
            </a:r>
            <a:r>
              <a:rPr lang="en-US" sz="1200" b="0" i="0" u="none" strike="noStrike" kern="1200" dirty="0">
                <a:solidFill>
                  <a:schemeClr val="tx1"/>
                </a:solidFill>
                <a:effectLst/>
                <a:latin typeface="+mn-lt"/>
                <a:ea typeface="+mn-ea"/>
                <a:cs typeface="+mn-cs"/>
              </a:rPr>
              <a:t>, P. (2008). Species detection using environmental DNA from water samples. </a:t>
            </a:r>
            <a:r>
              <a:rPr lang="en-US" sz="1200" b="0" i="1" u="none" strike="noStrike" kern="1200" dirty="0">
                <a:solidFill>
                  <a:schemeClr val="tx1"/>
                </a:solidFill>
                <a:effectLst/>
                <a:latin typeface="+mn-lt"/>
                <a:ea typeface="+mn-ea"/>
                <a:cs typeface="+mn-cs"/>
              </a:rPr>
              <a:t>Biology Letters</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4</a:t>
            </a:r>
            <a:r>
              <a:rPr lang="en-US" sz="1200" b="0" i="0" u="none" strike="noStrike" kern="1200" dirty="0">
                <a:solidFill>
                  <a:schemeClr val="tx1"/>
                </a:solidFill>
                <a:effectLst/>
                <a:latin typeface="+mn-lt"/>
                <a:ea typeface="+mn-ea"/>
                <a:cs typeface="+mn-cs"/>
              </a:rPr>
              <a:t>(4), 423-425.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Goldberg, C. S., Turner, C. R., </a:t>
            </a:r>
            <a:r>
              <a:rPr lang="en-US" sz="1200" b="0" i="0" u="none" strike="noStrike" kern="1200" dirty="0" err="1">
                <a:solidFill>
                  <a:schemeClr val="tx1"/>
                </a:solidFill>
                <a:effectLst/>
                <a:latin typeface="+mn-lt"/>
                <a:ea typeface="+mn-ea"/>
                <a:cs typeface="+mn-cs"/>
              </a:rPr>
              <a:t>Deiner</a:t>
            </a:r>
            <a:r>
              <a:rPr lang="en-US" sz="1200" b="0" i="0" u="none" strike="noStrike" kern="1200" dirty="0">
                <a:solidFill>
                  <a:schemeClr val="tx1"/>
                </a:solidFill>
                <a:effectLst/>
                <a:latin typeface="+mn-lt"/>
                <a:ea typeface="+mn-ea"/>
                <a:cs typeface="+mn-cs"/>
              </a:rPr>
              <a:t>, K., </a:t>
            </a:r>
            <a:r>
              <a:rPr lang="en-US" sz="1200" b="0" i="0" u="none" strike="noStrike" kern="1200" dirty="0" err="1">
                <a:solidFill>
                  <a:schemeClr val="tx1"/>
                </a:solidFill>
                <a:effectLst/>
                <a:latin typeface="+mn-lt"/>
                <a:ea typeface="+mn-ea"/>
                <a:cs typeface="+mn-cs"/>
              </a:rPr>
              <a:t>Klymus</a:t>
            </a:r>
            <a:r>
              <a:rPr lang="en-US" sz="1200" b="0" i="0" u="none" strike="noStrike" kern="1200" dirty="0">
                <a:solidFill>
                  <a:schemeClr val="tx1"/>
                </a:solidFill>
                <a:effectLst/>
                <a:latin typeface="+mn-lt"/>
                <a:ea typeface="+mn-ea"/>
                <a:cs typeface="+mn-cs"/>
              </a:rPr>
              <a:t>, K. E., Thomsen, P. F., Murphy, M. A., ... &amp; Laramie, M. B. (2016). Critical considerations for the application of environmental DNA methods to detect aquatic species. </a:t>
            </a:r>
            <a:r>
              <a:rPr lang="en-US" sz="1200" b="0" i="1" u="none" strike="noStrike" kern="1200" dirty="0">
                <a:solidFill>
                  <a:schemeClr val="tx1"/>
                </a:solidFill>
                <a:effectLst/>
                <a:latin typeface="+mn-lt"/>
                <a:ea typeface="+mn-ea"/>
                <a:cs typeface="+mn-cs"/>
              </a:rPr>
              <a:t>Methods in Ecology and Evolution</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7</a:t>
            </a:r>
            <a:r>
              <a:rPr lang="en-US" sz="1200" b="0" i="0" u="none" strike="noStrike" kern="1200" dirty="0">
                <a:solidFill>
                  <a:schemeClr val="tx1"/>
                </a:solidFill>
                <a:effectLst/>
                <a:latin typeface="+mn-lt"/>
                <a:ea typeface="+mn-ea"/>
                <a:cs typeface="+mn-cs"/>
              </a:rPr>
              <a:t>(11), 1299-1307.</a:t>
            </a:r>
          </a:p>
          <a:p>
            <a:endParaRPr lang="en-US" dirty="0"/>
          </a:p>
          <a:p>
            <a:r>
              <a:rPr lang="en-US" sz="1200" b="0" i="0" u="none" strike="noStrike" kern="1200" dirty="0">
                <a:solidFill>
                  <a:schemeClr val="tx1"/>
                </a:solidFill>
                <a:effectLst/>
                <a:latin typeface="+mn-lt"/>
                <a:ea typeface="+mn-ea"/>
                <a:cs typeface="+mn-cs"/>
              </a:rPr>
              <a:t>Nathan, L. M., Simmons, M., </a:t>
            </a:r>
            <a:r>
              <a:rPr lang="en-US" sz="1200" b="0" i="0" u="none" strike="noStrike" kern="1200" dirty="0" err="1">
                <a:solidFill>
                  <a:schemeClr val="tx1"/>
                </a:solidFill>
                <a:effectLst/>
                <a:latin typeface="+mn-lt"/>
                <a:ea typeface="+mn-ea"/>
                <a:cs typeface="+mn-cs"/>
              </a:rPr>
              <a:t>Wegleitner</a:t>
            </a:r>
            <a:r>
              <a:rPr lang="en-US" sz="1200" b="0" i="0" u="none" strike="noStrike" kern="1200" dirty="0">
                <a:solidFill>
                  <a:schemeClr val="tx1"/>
                </a:solidFill>
                <a:effectLst/>
                <a:latin typeface="+mn-lt"/>
                <a:ea typeface="+mn-ea"/>
                <a:cs typeface="+mn-cs"/>
              </a:rPr>
              <a:t>, B. J., Jerde, C. L., &amp; Mahon, A. R. (2014). Quantifying environmental DNA signals for aquatic invasive species across multiple detection platforms. </a:t>
            </a:r>
            <a:r>
              <a:rPr lang="en-US" sz="1200" b="0" i="1" u="none" strike="noStrike" kern="1200" dirty="0">
                <a:solidFill>
                  <a:schemeClr val="tx1"/>
                </a:solidFill>
                <a:effectLst/>
                <a:latin typeface="+mn-lt"/>
                <a:ea typeface="+mn-ea"/>
                <a:cs typeface="+mn-cs"/>
              </a:rPr>
              <a:t>Environmental science &amp; technology</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48</a:t>
            </a:r>
            <a:r>
              <a:rPr lang="en-US" sz="1200" b="0" i="0" u="none" strike="noStrike" kern="1200" dirty="0">
                <a:solidFill>
                  <a:schemeClr val="tx1"/>
                </a:solidFill>
                <a:effectLst/>
                <a:latin typeface="+mn-lt"/>
                <a:ea typeface="+mn-ea"/>
                <a:cs typeface="+mn-cs"/>
              </a:rPr>
              <a:t>(21), 12800-12806.</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Simmons, M., Tucker, A., Chadderton, W. L., Jerde, C. L., &amp; Mahon, A. R. (2016). Active and passive environmental DNA surveillance of aquatic invasive species. </a:t>
            </a:r>
            <a:r>
              <a:rPr lang="en-US" sz="1200" b="0" i="1" u="none" strike="noStrike" kern="1200" dirty="0">
                <a:solidFill>
                  <a:schemeClr val="tx1"/>
                </a:solidFill>
                <a:effectLst/>
                <a:latin typeface="+mn-lt"/>
                <a:ea typeface="+mn-ea"/>
                <a:cs typeface="+mn-cs"/>
              </a:rPr>
              <a:t>Canadian Journal of Fisheries and Aquatic Sciences</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73</a:t>
            </a:r>
            <a:r>
              <a:rPr lang="en-US" sz="1200" b="0" i="0" u="none" strike="noStrike" kern="1200" dirty="0">
                <a:solidFill>
                  <a:schemeClr val="tx1"/>
                </a:solidFill>
                <a:effectLst/>
                <a:latin typeface="+mn-lt"/>
                <a:ea typeface="+mn-ea"/>
                <a:cs typeface="+mn-cs"/>
              </a:rPr>
              <a:t>(1), 76-83.</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Thomsen, P. F., </a:t>
            </a:r>
            <a:r>
              <a:rPr lang="en-US" sz="1200" b="0" i="0" u="none" strike="noStrike" kern="1200" dirty="0" err="1">
                <a:solidFill>
                  <a:schemeClr val="tx1"/>
                </a:solidFill>
                <a:effectLst/>
                <a:latin typeface="+mn-lt"/>
                <a:ea typeface="+mn-ea"/>
                <a:cs typeface="+mn-cs"/>
              </a:rPr>
              <a:t>Kielgast</a:t>
            </a:r>
            <a:r>
              <a:rPr lang="en-US" sz="1200" b="0" i="0" u="none" strike="noStrike" kern="1200" dirty="0">
                <a:solidFill>
                  <a:schemeClr val="tx1"/>
                </a:solidFill>
                <a:effectLst/>
                <a:latin typeface="+mn-lt"/>
                <a:ea typeface="+mn-ea"/>
                <a:cs typeface="+mn-cs"/>
              </a:rPr>
              <a:t>, J., Iversen, L. L., </a:t>
            </a:r>
            <a:r>
              <a:rPr lang="en-US" sz="1200" b="0" i="0" u="none" strike="noStrike" kern="1200" dirty="0" err="1">
                <a:solidFill>
                  <a:schemeClr val="tx1"/>
                </a:solidFill>
                <a:effectLst/>
                <a:latin typeface="+mn-lt"/>
                <a:ea typeface="+mn-ea"/>
                <a:cs typeface="+mn-cs"/>
              </a:rPr>
              <a:t>Møller</a:t>
            </a:r>
            <a:r>
              <a:rPr lang="en-US" sz="1200" b="0" i="0" u="none" strike="noStrike" kern="1200" dirty="0">
                <a:solidFill>
                  <a:schemeClr val="tx1"/>
                </a:solidFill>
                <a:effectLst/>
                <a:latin typeface="+mn-lt"/>
                <a:ea typeface="+mn-ea"/>
                <a:cs typeface="+mn-cs"/>
              </a:rPr>
              <a:t>, P. R., Rasmussen, M., &amp; </a:t>
            </a:r>
            <a:r>
              <a:rPr lang="en-US" sz="1200" b="0" i="0" u="none" strike="noStrike" kern="1200" dirty="0" err="1">
                <a:solidFill>
                  <a:schemeClr val="tx1"/>
                </a:solidFill>
                <a:effectLst/>
                <a:latin typeface="+mn-lt"/>
                <a:ea typeface="+mn-ea"/>
                <a:cs typeface="+mn-cs"/>
              </a:rPr>
              <a:t>Willerslev</a:t>
            </a:r>
            <a:r>
              <a:rPr lang="en-US" sz="1200" b="0" i="0" u="none" strike="noStrike" kern="1200" dirty="0">
                <a:solidFill>
                  <a:schemeClr val="tx1"/>
                </a:solidFill>
                <a:effectLst/>
                <a:latin typeface="+mn-lt"/>
                <a:ea typeface="+mn-ea"/>
                <a:cs typeface="+mn-cs"/>
              </a:rPr>
              <a:t>, E. (2012). Detection of a diverse marine fish fauna using environmental DNA from seawater samples. </a:t>
            </a:r>
            <a:r>
              <a:rPr lang="en-US" sz="1200" b="0" i="1" u="none" strike="noStrike" kern="1200" dirty="0" err="1">
                <a:solidFill>
                  <a:schemeClr val="tx1"/>
                </a:solidFill>
                <a:effectLst/>
                <a:latin typeface="+mn-lt"/>
                <a:ea typeface="+mn-ea"/>
                <a:cs typeface="+mn-cs"/>
              </a:rPr>
              <a:t>PLoS</a:t>
            </a:r>
            <a:r>
              <a:rPr lang="en-US" sz="1200" b="0" i="1" u="none" strike="noStrike" kern="1200" dirty="0">
                <a:solidFill>
                  <a:schemeClr val="tx1"/>
                </a:solidFill>
                <a:effectLst/>
                <a:latin typeface="+mn-lt"/>
                <a:ea typeface="+mn-ea"/>
                <a:cs typeface="+mn-cs"/>
              </a:rPr>
              <a:t> one</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7</a:t>
            </a:r>
            <a:r>
              <a:rPr lang="en-US" sz="1200" b="0" i="0" u="none" strike="noStrike" kern="1200" dirty="0">
                <a:solidFill>
                  <a:schemeClr val="tx1"/>
                </a:solidFill>
                <a:effectLst/>
                <a:latin typeface="+mn-lt"/>
                <a:ea typeface="+mn-ea"/>
                <a:cs typeface="+mn-cs"/>
              </a:rPr>
              <a:t>(8), e41732.</a:t>
            </a:r>
            <a:endParaRPr lang="en-US" dirty="0"/>
          </a:p>
        </p:txBody>
      </p:sp>
      <p:sp>
        <p:nvSpPr>
          <p:cNvPr id="4" name="Slide Number Placeholder 3"/>
          <p:cNvSpPr>
            <a:spLocks noGrp="1"/>
          </p:cNvSpPr>
          <p:nvPr>
            <p:ph type="sldNum" sz="quarter" idx="5"/>
          </p:nvPr>
        </p:nvSpPr>
        <p:spPr/>
        <p:txBody>
          <a:bodyPr/>
          <a:lstStyle/>
          <a:p>
            <a:fld id="{B79E11F1-7D1D-D34B-BA01-41842D2A1DDC}" type="slidenum">
              <a:rPr lang="en-US" smtClean="0"/>
              <a:t>5</a:t>
            </a:fld>
            <a:endParaRPr lang="en-US"/>
          </a:p>
        </p:txBody>
      </p:sp>
    </p:spTree>
    <p:extLst>
      <p:ext uri="{BB962C8B-B14F-4D97-AF65-F5344CB8AC3E}">
        <p14:creationId xmlns:p14="http://schemas.microsoft.com/office/powerpoint/2010/main" val="655327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Notes/caption</a:t>
            </a:r>
            <a:r>
              <a:rPr lang="en-US" b="0" dirty="0"/>
              <a:t>: Once DNA is released into the environment it can persist or degrade depending on the environmental conditions it is released into (Barnes et al. 2014).  High temperatures can degrade DNA where cold temperatures will slow the degradation process (Strickler et al. 2014).  Extremes in pH (Acidic or Alkaline) will degrade DNA quickly (Strickler et al. 2014).  Microbes and enzymes may also degrade DNA, but it is also highly correlated with temperature (Tsuji et al. 2017).  Inhibitors do not necessary degrade the DNA, but </a:t>
            </a:r>
            <a:r>
              <a:rPr lang="en-US" b="0" dirty="0" err="1"/>
              <a:t>humic</a:t>
            </a:r>
            <a:r>
              <a:rPr lang="en-US" b="0" dirty="0"/>
              <a:t> acids (</a:t>
            </a:r>
            <a:r>
              <a:rPr lang="en-US" b="0" dirty="0" err="1"/>
              <a:t>Tebbe</a:t>
            </a:r>
            <a:r>
              <a:rPr lang="en-US" b="0" dirty="0"/>
              <a:t> and </a:t>
            </a:r>
            <a:r>
              <a:rPr lang="en-US" b="0" dirty="0" err="1"/>
              <a:t>Vehjen</a:t>
            </a:r>
            <a:r>
              <a:rPr lang="en-US" b="0" dirty="0"/>
              <a:t> 1993) and presence of clay particulate can bind DNA and prevent if from being extracted out of the water sample during processing with out additional steps.  Some have suggested that UV light entering the water column will degrade DNA (Strickler et al. 2014), but research has not born that out (</a:t>
            </a:r>
            <a:r>
              <a:rPr lang="en-US" b="0" dirty="0" err="1"/>
              <a:t>Andruszkiewicz</a:t>
            </a:r>
            <a:r>
              <a:rPr lang="en-US" b="0" dirty="0"/>
              <a:t> et al. 2017).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Definitions (sourced by Google Dictionary unless otherwise noted):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Critical papers (found in folder):</a:t>
            </a:r>
          </a:p>
          <a:p>
            <a:endParaRPr lang="en-US" dirty="0"/>
          </a:p>
          <a:p>
            <a:r>
              <a:rPr lang="en-US" sz="1200" b="0" i="0" u="none" strike="noStrike" kern="1200" dirty="0" err="1">
                <a:solidFill>
                  <a:schemeClr val="tx1"/>
                </a:solidFill>
                <a:effectLst/>
                <a:latin typeface="+mn-lt"/>
                <a:ea typeface="+mn-ea"/>
                <a:cs typeface="+mn-cs"/>
              </a:rPr>
              <a:t>Andruszkiewicz</a:t>
            </a:r>
            <a:r>
              <a:rPr lang="en-US" sz="1200" b="0" i="0" u="none" strike="noStrike" kern="1200" dirty="0">
                <a:solidFill>
                  <a:schemeClr val="tx1"/>
                </a:solidFill>
                <a:effectLst/>
                <a:latin typeface="+mn-lt"/>
                <a:ea typeface="+mn-ea"/>
                <a:cs typeface="+mn-cs"/>
              </a:rPr>
              <a:t>, E. A., </a:t>
            </a:r>
            <a:r>
              <a:rPr lang="en-US" sz="1200" b="0" i="0" u="none" strike="noStrike" kern="1200" dirty="0" err="1">
                <a:solidFill>
                  <a:schemeClr val="tx1"/>
                </a:solidFill>
                <a:effectLst/>
                <a:latin typeface="+mn-lt"/>
                <a:ea typeface="+mn-ea"/>
                <a:cs typeface="+mn-cs"/>
              </a:rPr>
              <a:t>Sassoubre</a:t>
            </a:r>
            <a:r>
              <a:rPr lang="en-US" sz="1200" b="0" i="0" u="none" strike="noStrike" kern="1200" dirty="0">
                <a:solidFill>
                  <a:schemeClr val="tx1"/>
                </a:solidFill>
                <a:effectLst/>
                <a:latin typeface="+mn-lt"/>
                <a:ea typeface="+mn-ea"/>
                <a:cs typeface="+mn-cs"/>
              </a:rPr>
              <a:t>, L. M., &amp; Boehm, A. B. (2017). Persistence of marine fish environmental DNA and the influence of sunlight. </a:t>
            </a:r>
            <a:r>
              <a:rPr lang="en-US" sz="1200" b="0" i="1" u="none" strike="noStrike" kern="1200" dirty="0" err="1">
                <a:solidFill>
                  <a:schemeClr val="tx1"/>
                </a:solidFill>
                <a:effectLst/>
                <a:latin typeface="+mn-lt"/>
                <a:ea typeface="+mn-ea"/>
                <a:cs typeface="+mn-cs"/>
              </a:rPr>
              <a:t>PloS</a:t>
            </a:r>
            <a:r>
              <a:rPr lang="en-US" sz="1200" b="0" i="1" u="none" strike="noStrike" kern="1200" dirty="0">
                <a:solidFill>
                  <a:schemeClr val="tx1"/>
                </a:solidFill>
                <a:effectLst/>
                <a:latin typeface="+mn-lt"/>
                <a:ea typeface="+mn-ea"/>
                <a:cs typeface="+mn-cs"/>
              </a:rPr>
              <a:t> one</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12</a:t>
            </a:r>
            <a:r>
              <a:rPr lang="en-US" sz="1200" b="0" i="0" u="none" strike="noStrike" kern="1200" dirty="0">
                <a:solidFill>
                  <a:schemeClr val="tx1"/>
                </a:solidFill>
                <a:effectLst/>
                <a:latin typeface="+mn-lt"/>
                <a:ea typeface="+mn-ea"/>
                <a:cs typeface="+mn-cs"/>
              </a:rPr>
              <a:t>(9), e0185043.</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Barnes, M. A., Turner, C. R., Jerde, C. L., Renshaw, M. A., Chadderton, W. L., &amp; Lodge, D. M. (2014). Environmental conditions influence eDNA persistence in aquatic systems. </a:t>
            </a:r>
            <a:r>
              <a:rPr lang="en-US" sz="1200" b="0" i="1" u="none" strike="noStrike" kern="1200" dirty="0">
                <a:solidFill>
                  <a:schemeClr val="tx1"/>
                </a:solidFill>
                <a:effectLst/>
                <a:latin typeface="+mn-lt"/>
                <a:ea typeface="+mn-ea"/>
                <a:cs typeface="+mn-cs"/>
              </a:rPr>
              <a:t>Environ. Sci. Technol</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48</a:t>
            </a:r>
            <a:r>
              <a:rPr lang="en-US" sz="1200" b="0" i="0" u="none" strike="noStrike" kern="1200" dirty="0">
                <a:solidFill>
                  <a:schemeClr val="tx1"/>
                </a:solidFill>
                <a:effectLst/>
                <a:latin typeface="+mn-lt"/>
                <a:ea typeface="+mn-ea"/>
                <a:cs typeface="+mn-cs"/>
              </a:rPr>
              <a:t>(3), 1819-1827.</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Strickler, K. M., </a:t>
            </a:r>
            <a:r>
              <a:rPr lang="en-US" sz="1200" b="0" i="0" u="none" strike="noStrike" kern="1200" dirty="0" err="1">
                <a:solidFill>
                  <a:schemeClr val="tx1"/>
                </a:solidFill>
                <a:effectLst/>
                <a:latin typeface="+mn-lt"/>
                <a:ea typeface="+mn-ea"/>
                <a:cs typeface="+mn-cs"/>
              </a:rPr>
              <a:t>Fremier</a:t>
            </a:r>
            <a:r>
              <a:rPr lang="en-US" sz="1200" b="0" i="0" u="none" strike="noStrike" kern="1200" dirty="0">
                <a:solidFill>
                  <a:schemeClr val="tx1"/>
                </a:solidFill>
                <a:effectLst/>
                <a:latin typeface="+mn-lt"/>
                <a:ea typeface="+mn-ea"/>
                <a:cs typeface="+mn-cs"/>
              </a:rPr>
              <a:t>, A. K., &amp; Goldberg, C. S. (2015). Quantifying effects of UV-B, temperature, and pH on eDNA degradation in aquatic microcosms. </a:t>
            </a:r>
            <a:r>
              <a:rPr lang="en-US" sz="1200" b="0" i="1" u="none" strike="noStrike" kern="1200" dirty="0">
                <a:solidFill>
                  <a:schemeClr val="tx1"/>
                </a:solidFill>
                <a:effectLst/>
                <a:latin typeface="+mn-lt"/>
                <a:ea typeface="+mn-ea"/>
                <a:cs typeface="+mn-cs"/>
              </a:rPr>
              <a:t>Biological Conservation</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183</a:t>
            </a:r>
            <a:r>
              <a:rPr lang="en-US" sz="1200" b="0" i="0" u="none" strike="noStrike" kern="1200" dirty="0">
                <a:solidFill>
                  <a:schemeClr val="tx1"/>
                </a:solidFill>
                <a:effectLst/>
                <a:latin typeface="+mn-lt"/>
                <a:ea typeface="+mn-ea"/>
                <a:cs typeface="+mn-cs"/>
              </a:rPr>
              <a:t>, 85-92.</a:t>
            </a:r>
          </a:p>
          <a:p>
            <a:endParaRPr lang="en-US" sz="1200" b="0" i="0" u="none" strike="noStrike"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rPr>
              <a:t>Tebbe</a:t>
            </a:r>
            <a:r>
              <a:rPr lang="en-US" sz="1200" b="0" i="0" u="none" strike="noStrike" kern="1200" dirty="0">
                <a:solidFill>
                  <a:schemeClr val="tx1"/>
                </a:solidFill>
                <a:effectLst/>
                <a:latin typeface="+mn-lt"/>
                <a:ea typeface="+mn-ea"/>
                <a:cs typeface="+mn-cs"/>
              </a:rPr>
              <a:t>, C. C., &amp; </a:t>
            </a:r>
            <a:r>
              <a:rPr lang="en-US" sz="1200" b="0" i="0" u="none" strike="noStrike" kern="1200" dirty="0" err="1">
                <a:solidFill>
                  <a:schemeClr val="tx1"/>
                </a:solidFill>
                <a:effectLst/>
                <a:latin typeface="+mn-lt"/>
                <a:ea typeface="+mn-ea"/>
                <a:cs typeface="+mn-cs"/>
              </a:rPr>
              <a:t>Vahjen</a:t>
            </a:r>
            <a:r>
              <a:rPr lang="en-US" sz="1200" b="0" i="0" u="none" strike="noStrike" kern="1200" dirty="0">
                <a:solidFill>
                  <a:schemeClr val="tx1"/>
                </a:solidFill>
                <a:effectLst/>
                <a:latin typeface="+mn-lt"/>
                <a:ea typeface="+mn-ea"/>
                <a:cs typeface="+mn-cs"/>
              </a:rPr>
              <a:t>, W. (1993). Interference of </a:t>
            </a:r>
            <a:r>
              <a:rPr lang="en-US" sz="1200" b="0" i="0" u="none" strike="noStrike" kern="1200" dirty="0" err="1">
                <a:solidFill>
                  <a:schemeClr val="tx1"/>
                </a:solidFill>
                <a:effectLst/>
                <a:latin typeface="+mn-lt"/>
                <a:ea typeface="+mn-ea"/>
                <a:cs typeface="+mn-cs"/>
              </a:rPr>
              <a:t>humic</a:t>
            </a:r>
            <a:r>
              <a:rPr lang="en-US" sz="1200" b="0" i="0" u="none" strike="noStrike" kern="1200" dirty="0">
                <a:solidFill>
                  <a:schemeClr val="tx1"/>
                </a:solidFill>
                <a:effectLst/>
                <a:latin typeface="+mn-lt"/>
                <a:ea typeface="+mn-ea"/>
                <a:cs typeface="+mn-cs"/>
              </a:rPr>
              <a:t> acids and DNA extracted directly from soil in detection and transformation of recombinant DNA from bacteria and a yeast. </a:t>
            </a:r>
            <a:r>
              <a:rPr lang="en-US" sz="1200" b="0" i="1" u="none" strike="noStrike" kern="1200" dirty="0">
                <a:solidFill>
                  <a:schemeClr val="tx1"/>
                </a:solidFill>
                <a:effectLst/>
                <a:latin typeface="+mn-lt"/>
                <a:ea typeface="+mn-ea"/>
                <a:cs typeface="+mn-cs"/>
              </a:rPr>
              <a:t>Appl. Environ. </a:t>
            </a:r>
            <a:r>
              <a:rPr lang="en-US" sz="1200" b="0" i="1" u="none" strike="noStrike" kern="1200" dirty="0" err="1">
                <a:solidFill>
                  <a:schemeClr val="tx1"/>
                </a:solidFill>
                <a:effectLst/>
                <a:latin typeface="+mn-lt"/>
                <a:ea typeface="+mn-ea"/>
                <a:cs typeface="+mn-cs"/>
              </a:rPr>
              <a:t>Microbiol</a:t>
            </a:r>
            <a:r>
              <a:rPr lang="en-US" sz="1200" b="0" i="1" u="none" strike="noStrike"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59</a:t>
            </a:r>
            <a:r>
              <a:rPr lang="en-US" sz="1200" b="0" i="0" u="none" strike="noStrike" kern="1200" dirty="0">
                <a:solidFill>
                  <a:schemeClr val="tx1"/>
                </a:solidFill>
                <a:effectLst/>
                <a:latin typeface="+mn-lt"/>
                <a:ea typeface="+mn-ea"/>
                <a:cs typeface="+mn-cs"/>
              </a:rPr>
              <a:t>(8), 2657-2665.</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Tsuji, S., Ushio, M., Sakurai, S., Minamoto, T., &amp; Yamanaka, H. (2017). Water temperature-dependent degradation of environmental DNA and its relation to bacterial abundance. </a:t>
            </a:r>
            <a:r>
              <a:rPr lang="en-US" sz="1200" b="0" i="1" u="none" strike="noStrike" kern="1200" dirty="0" err="1">
                <a:solidFill>
                  <a:schemeClr val="tx1"/>
                </a:solidFill>
                <a:effectLst/>
                <a:latin typeface="+mn-lt"/>
                <a:ea typeface="+mn-ea"/>
                <a:cs typeface="+mn-cs"/>
              </a:rPr>
              <a:t>PLoS</a:t>
            </a:r>
            <a:r>
              <a:rPr lang="en-US" sz="1200" b="0" i="1" u="none" strike="noStrike" kern="1200" dirty="0">
                <a:solidFill>
                  <a:schemeClr val="tx1"/>
                </a:solidFill>
                <a:effectLst/>
                <a:latin typeface="+mn-lt"/>
                <a:ea typeface="+mn-ea"/>
                <a:cs typeface="+mn-cs"/>
              </a:rPr>
              <a:t> One</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12</a:t>
            </a:r>
            <a:r>
              <a:rPr lang="en-US" sz="1200" b="0" i="0" u="none" strike="noStrike" kern="1200" dirty="0">
                <a:solidFill>
                  <a:schemeClr val="tx1"/>
                </a:solidFill>
                <a:effectLst/>
                <a:latin typeface="+mn-lt"/>
                <a:ea typeface="+mn-ea"/>
                <a:cs typeface="+mn-cs"/>
              </a:rPr>
              <a:t>(4), e0176608.</a:t>
            </a:r>
            <a:endParaRPr lang="en-US" dirty="0"/>
          </a:p>
        </p:txBody>
      </p:sp>
      <p:sp>
        <p:nvSpPr>
          <p:cNvPr id="4" name="Slide Number Placeholder 3"/>
          <p:cNvSpPr>
            <a:spLocks noGrp="1"/>
          </p:cNvSpPr>
          <p:nvPr>
            <p:ph type="sldNum" sz="quarter" idx="5"/>
          </p:nvPr>
        </p:nvSpPr>
        <p:spPr/>
        <p:txBody>
          <a:bodyPr/>
          <a:lstStyle/>
          <a:p>
            <a:fld id="{B79E11F1-7D1D-D34B-BA01-41842D2A1DDC}" type="slidenum">
              <a:rPr lang="en-US" smtClean="0"/>
              <a:t>6</a:t>
            </a:fld>
            <a:endParaRPr lang="en-US"/>
          </a:p>
        </p:txBody>
      </p:sp>
    </p:spTree>
    <p:extLst>
      <p:ext uri="{BB962C8B-B14F-4D97-AF65-F5344CB8AC3E}">
        <p14:creationId xmlns:p14="http://schemas.microsoft.com/office/powerpoint/2010/main" val="1995122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Notes/caption</a:t>
            </a:r>
            <a:r>
              <a:rPr lang="en-US" b="0" dirty="0"/>
              <a:t>: </a:t>
            </a:r>
          </a:p>
          <a:p>
            <a:endParaRPr lang="en-US" b="0" i="1" dirty="0"/>
          </a:p>
          <a:p>
            <a:r>
              <a:rPr lang="en-US" b="1" i="1" dirty="0"/>
              <a:t>Contamination</a:t>
            </a:r>
            <a:r>
              <a:rPr lang="en-US" b="0" dirty="0"/>
              <a:t>, while uncommon, can occur when lab supplies, chemicals, instruments used in eDNA surveillance get exposed to DNA from the species being investigated.  Best practices in keeping labs clean and regular checking of the supplies chemical and instruments can quantify contamination. The use of negative controls during sample collection and laboratory procedures help detect the presence of contamination. These quality assurances and controls are critical for reducing false positives and providing reliable eDNA results (Darling and Mahon 2011, Goldberg et al. 2016).  </a:t>
            </a:r>
          </a:p>
          <a:p>
            <a:endParaRPr lang="en-US" b="0" dirty="0"/>
          </a:p>
          <a:p>
            <a:r>
              <a:rPr lang="en-US" b="1" dirty="0"/>
              <a:t>Misidentification</a:t>
            </a:r>
            <a:r>
              <a:rPr lang="en-US" b="0" dirty="0"/>
              <a:t> occurs when the long term record of species presence from direct capture has a misidentified species. Misidentification of species  is a common problem to fisheries managers when species are characteristically very similar in distinguishing features (i.e. bluegill and green sunfish, various subspecies of cutthroat trout) (Miller et al. 2011). Arguably this is not a false positive tied to eDNA, but rather a problem with using traditional methods and only visual fish identification methods to infer species presence.</a:t>
            </a:r>
          </a:p>
          <a:p>
            <a:endParaRPr lang="en-US" b="0" i="1" dirty="0"/>
          </a:p>
          <a:p>
            <a:r>
              <a:rPr lang="en-US" b="1" i="1" dirty="0"/>
              <a:t>Hybridization</a:t>
            </a:r>
            <a:r>
              <a:rPr lang="en-US" b="0" dirty="0"/>
              <a:t> is when individuals of two different species mate.  eDNA currently uses mitochondrial DNA, which is inherited maternally.  If the mother of a fish was one species and the father was a different species, they will have the eDNA signature of the mother.  The well known eDNA application for bighead and silver carp has this issue because the two species are known to hybridize (Lamer et al. 2010).</a:t>
            </a:r>
          </a:p>
          <a:p>
            <a:endParaRPr lang="en-US" b="0" dirty="0"/>
          </a:p>
          <a:p>
            <a:r>
              <a:rPr lang="en-US" b="1" i="1" dirty="0"/>
              <a:t>Dead fish </a:t>
            </a:r>
            <a:r>
              <a:rPr lang="en-US" b="0" dirty="0"/>
              <a:t>release tissue as their bodies decompose and thus release eDNA that is detectable.  The use of RNA is being considered as an approach to overcome the species detections from dead individuals. When an individual dies, RNA production nearly ceases and should not be found readily in the environment (</a:t>
            </a:r>
            <a:r>
              <a:rPr lang="en-US" b="0" dirty="0" err="1"/>
              <a:t>Pochon</a:t>
            </a:r>
            <a:r>
              <a:rPr lang="en-US" b="0" dirty="0"/>
              <a:t> et al. 2017).</a:t>
            </a:r>
          </a:p>
          <a:p>
            <a:endParaRPr lang="en-US" b="0" dirty="0"/>
          </a:p>
          <a:p>
            <a:r>
              <a:rPr lang="en-US" b="1" i="1" dirty="0"/>
              <a:t>Fish swim</a:t>
            </a:r>
            <a:r>
              <a:rPr lang="en-US" b="0" i="1" dirty="0"/>
              <a:t>. </a:t>
            </a:r>
            <a:r>
              <a:rPr lang="en-US" b="0" dirty="0"/>
              <a:t>The fact that fish are mobile species means that during physical capture efforts, the fish may have been absent while during the eDNA effort, the fish was present.  This was a long standing issue with initial application of eDNA for Asian carp, when collected samples that tested positive for species present were 30-60 days old and follow up surveys using traditional capture methods yielded no captures (Jerde et al. 2011, 2013).  The improvement in eDNA methodology and the ongoing development of portable eDNA screening methods will overcome this issue in the future (Egan et al. 2015). </a:t>
            </a:r>
          </a:p>
          <a:p>
            <a:endParaRPr lang="en-US" b="0" dirty="0"/>
          </a:p>
          <a:p>
            <a:r>
              <a:rPr lang="en-US" b="1" dirty="0"/>
              <a:t>Vectors of transport </a:t>
            </a:r>
            <a:r>
              <a:rPr lang="en-US" b="0" dirty="0"/>
              <a:t> other than live fish may give rise to eDNA being in the water. For example, in streams and rivers, the upstream water may have the target organism present, which will lead to downstream detection because the eDNA flows in the water (</a:t>
            </a:r>
            <a:r>
              <a:rPr lang="en-US" b="0" dirty="0" err="1"/>
              <a:t>Shogren</a:t>
            </a:r>
            <a:r>
              <a:rPr lang="en-US" b="0" dirty="0"/>
              <a:t> et al. 2017).  Others have implicated fish eating birds that defecate trace amounts of fish DNA as an alternative explanation to eDNA detection (Guilfoyle and Schultz 2017).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Definitions (sourced by Google Dictionary unless otherwise noted):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Critical papers (found in folder):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Darling, J. A., &amp; Mahon, A. R. (2011). From molecules to management: adopting DNA-based methods for monitoring biological invasions in aquatic environments. </a:t>
            </a:r>
            <a:r>
              <a:rPr lang="en-US" sz="1200" b="0" i="1" u="none" strike="noStrike" kern="1200" dirty="0">
                <a:solidFill>
                  <a:schemeClr val="tx1"/>
                </a:solidFill>
                <a:effectLst/>
                <a:latin typeface="+mn-lt"/>
                <a:ea typeface="+mn-ea"/>
                <a:cs typeface="+mn-cs"/>
              </a:rPr>
              <a:t>Environmental research</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111</a:t>
            </a:r>
            <a:r>
              <a:rPr lang="en-US" sz="1200" b="0" i="0" u="none" strike="noStrike" kern="1200" dirty="0">
                <a:solidFill>
                  <a:schemeClr val="tx1"/>
                </a:solidFill>
                <a:effectLst/>
                <a:latin typeface="+mn-lt"/>
                <a:ea typeface="+mn-ea"/>
                <a:cs typeface="+mn-cs"/>
              </a:rPr>
              <a:t>(7), 978-988.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Egan, S. P., Grey, E., </a:t>
            </a:r>
            <a:r>
              <a:rPr lang="en-US" sz="1200" b="0" i="0" u="none" strike="noStrike" kern="1200" dirty="0" err="1">
                <a:solidFill>
                  <a:schemeClr val="tx1"/>
                </a:solidFill>
                <a:effectLst/>
                <a:latin typeface="+mn-lt"/>
                <a:ea typeface="+mn-ea"/>
                <a:cs typeface="+mn-cs"/>
              </a:rPr>
              <a:t>Olds</a:t>
            </a:r>
            <a:r>
              <a:rPr lang="en-US" sz="1200" b="0" i="0" u="none" strike="noStrike" kern="1200" dirty="0">
                <a:solidFill>
                  <a:schemeClr val="tx1"/>
                </a:solidFill>
                <a:effectLst/>
                <a:latin typeface="+mn-lt"/>
                <a:ea typeface="+mn-ea"/>
                <a:cs typeface="+mn-cs"/>
              </a:rPr>
              <a:t>, B., Feder, J. L., Ruggiero, S. T., Tanner, C. E., &amp; Lodge, D. M. (2015). Rapid molecular detection of invasive species in ballast and harbor water by integrating environmental DNA and light transmission spectroscopy. </a:t>
            </a:r>
            <a:r>
              <a:rPr lang="en-US" sz="1200" b="0" i="1" u="none" strike="noStrike" kern="1200" dirty="0">
                <a:solidFill>
                  <a:schemeClr val="tx1"/>
                </a:solidFill>
                <a:effectLst/>
                <a:latin typeface="+mn-lt"/>
                <a:ea typeface="+mn-ea"/>
                <a:cs typeface="+mn-cs"/>
              </a:rPr>
              <a:t>Environmental science &amp; technology</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49</a:t>
            </a:r>
            <a:r>
              <a:rPr lang="en-US" sz="1200" b="0" i="0" u="none" strike="noStrike" kern="1200" dirty="0">
                <a:solidFill>
                  <a:schemeClr val="tx1"/>
                </a:solidFill>
                <a:effectLst/>
                <a:latin typeface="+mn-lt"/>
                <a:ea typeface="+mn-ea"/>
                <a:cs typeface="+mn-cs"/>
              </a:rPr>
              <a:t>(7), 4113-4121.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Goldberg, C. S., Turner, C. R., </a:t>
            </a:r>
            <a:r>
              <a:rPr lang="en-US" sz="1200" b="0" i="0" u="none" strike="noStrike" kern="1200" dirty="0" err="1">
                <a:solidFill>
                  <a:schemeClr val="tx1"/>
                </a:solidFill>
                <a:effectLst/>
                <a:latin typeface="+mn-lt"/>
                <a:ea typeface="+mn-ea"/>
                <a:cs typeface="+mn-cs"/>
              </a:rPr>
              <a:t>Deiner</a:t>
            </a:r>
            <a:r>
              <a:rPr lang="en-US" sz="1200" b="0" i="0" u="none" strike="noStrike" kern="1200" dirty="0">
                <a:solidFill>
                  <a:schemeClr val="tx1"/>
                </a:solidFill>
                <a:effectLst/>
                <a:latin typeface="+mn-lt"/>
                <a:ea typeface="+mn-ea"/>
                <a:cs typeface="+mn-cs"/>
              </a:rPr>
              <a:t>, K., </a:t>
            </a:r>
            <a:r>
              <a:rPr lang="en-US" sz="1200" b="0" i="0" u="none" strike="noStrike" kern="1200" dirty="0" err="1">
                <a:solidFill>
                  <a:schemeClr val="tx1"/>
                </a:solidFill>
                <a:effectLst/>
                <a:latin typeface="+mn-lt"/>
                <a:ea typeface="+mn-ea"/>
                <a:cs typeface="+mn-cs"/>
              </a:rPr>
              <a:t>Klymus</a:t>
            </a:r>
            <a:r>
              <a:rPr lang="en-US" sz="1200" b="0" i="0" u="none" strike="noStrike" kern="1200" dirty="0">
                <a:solidFill>
                  <a:schemeClr val="tx1"/>
                </a:solidFill>
                <a:effectLst/>
                <a:latin typeface="+mn-lt"/>
                <a:ea typeface="+mn-ea"/>
                <a:cs typeface="+mn-cs"/>
              </a:rPr>
              <a:t>, K. E., Thomsen, P. F., Murphy, M. A., ... &amp; Laramie, M. B. (2016). Critical considerations for the application of environmental DNA methods to detect aquatic species. </a:t>
            </a:r>
            <a:r>
              <a:rPr lang="en-US" sz="1200" b="0" i="1" u="none" strike="noStrike" kern="1200" dirty="0">
                <a:solidFill>
                  <a:schemeClr val="tx1"/>
                </a:solidFill>
                <a:effectLst/>
                <a:latin typeface="+mn-lt"/>
                <a:ea typeface="+mn-ea"/>
                <a:cs typeface="+mn-cs"/>
              </a:rPr>
              <a:t>Methods in Ecology and Evolution</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7</a:t>
            </a:r>
            <a:r>
              <a:rPr lang="en-US" sz="1200" b="0" i="0" u="none" strike="noStrike" kern="1200" dirty="0">
                <a:solidFill>
                  <a:schemeClr val="tx1"/>
                </a:solidFill>
                <a:effectLst/>
                <a:latin typeface="+mn-lt"/>
                <a:ea typeface="+mn-ea"/>
                <a:cs typeface="+mn-cs"/>
              </a:rPr>
              <a:t>(11), 1299-1307.</a:t>
            </a:r>
          </a:p>
          <a:p>
            <a:endParaRPr lang="en-US" dirty="0"/>
          </a:p>
          <a:p>
            <a:r>
              <a:rPr lang="en-US" sz="1200" b="0" i="0" u="none" strike="noStrike" kern="1200" dirty="0">
                <a:solidFill>
                  <a:schemeClr val="tx1"/>
                </a:solidFill>
                <a:effectLst/>
                <a:latin typeface="+mn-lt"/>
                <a:ea typeface="+mn-ea"/>
                <a:cs typeface="+mn-cs"/>
              </a:rPr>
              <a:t>Guilfoyle, M. P., &amp; Schultz, M. T. (2017). The contribution of double-crested cormorants (</a:t>
            </a:r>
            <a:r>
              <a:rPr lang="en-US" sz="1200" b="0" i="0" u="none" strike="noStrike" kern="1200" dirty="0" err="1">
                <a:solidFill>
                  <a:schemeClr val="tx1"/>
                </a:solidFill>
                <a:effectLst/>
                <a:latin typeface="+mn-lt"/>
                <a:ea typeface="+mn-ea"/>
                <a:cs typeface="+mn-cs"/>
              </a:rPr>
              <a:t>Phalacrocorax</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auritus</a:t>
            </a:r>
            <a:r>
              <a:rPr lang="en-US" sz="1200" b="0" i="0" u="none" strike="noStrike" kern="1200" dirty="0">
                <a:solidFill>
                  <a:schemeClr val="tx1"/>
                </a:solidFill>
                <a:effectLst/>
                <a:latin typeface="+mn-lt"/>
                <a:ea typeface="+mn-ea"/>
                <a:cs typeface="+mn-cs"/>
              </a:rPr>
              <a:t>) to silver carp (</a:t>
            </a:r>
            <a:r>
              <a:rPr lang="en-US" sz="1200" b="0" i="0" u="none" strike="noStrike" kern="1200" dirty="0" err="1">
                <a:solidFill>
                  <a:schemeClr val="tx1"/>
                </a:solidFill>
                <a:effectLst/>
                <a:latin typeface="+mn-lt"/>
                <a:ea typeface="+mn-ea"/>
                <a:cs typeface="+mn-cs"/>
              </a:rPr>
              <a:t>Hypophthalmichthys</a:t>
            </a:r>
            <a:r>
              <a:rPr lang="en-US" sz="1200" b="0" i="0" u="none" strike="noStrike" kern="1200" dirty="0">
                <a:solidFill>
                  <a:schemeClr val="tx1"/>
                </a:solidFill>
                <a:effectLst/>
                <a:latin typeface="+mn-lt"/>
                <a:ea typeface="+mn-ea"/>
                <a:cs typeface="+mn-cs"/>
              </a:rPr>
              <a:t> molitrix) DNA loads in the Chicago Area Waterway System. </a:t>
            </a:r>
            <a:r>
              <a:rPr lang="en-US" sz="1200" b="0" i="1" u="none" strike="noStrike" kern="1200" dirty="0">
                <a:solidFill>
                  <a:schemeClr val="tx1"/>
                </a:solidFill>
                <a:effectLst/>
                <a:latin typeface="+mn-lt"/>
                <a:ea typeface="+mn-ea"/>
                <a:cs typeface="+mn-cs"/>
              </a:rPr>
              <a:t>Journal of Great Lakes research</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43</a:t>
            </a:r>
            <a:r>
              <a:rPr lang="en-US" sz="1200" b="0" i="0" u="none" strike="noStrike" kern="1200" dirty="0">
                <a:solidFill>
                  <a:schemeClr val="tx1"/>
                </a:solidFill>
                <a:effectLst/>
                <a:latin typeface="+mn-lt"/>
                <a:ea typeface="+mn-ea"/>
                <a:cs typeface="+mn-cs"/>
              </a:rPr>
              <a:t>(6), 1181-1185.</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Lamer, J. T., Dolan, C. R., Petersen, J. L., Chick, J. H., &amp; </a:t>
            </a:r>
            <a:r>
              <a:rPr lang="en-US" sz="1200" b="0" i="0" u="none" strike="noStrike" kern="1200" dirty="0" err="1">
                <a:solidFill>
                  <a:schemeClr val="tx1"/>
                </a:solidFill>
                <a:effectLst/>
                <a:latin typeface="+mn-lt"/>
                <a:ea typeface="+mn-ea"/>
                <a:cs typeface="+mn-cs"/>
              </a:rPr>
              <a:t>Epifanio</a:t>
            </a:r>
            <a:r>
              <a:rPr lang="en-US" sz="1200" b="0" i="0" u="none" strike="noStrike" kern="1200" dirty="0">
                <a:solidFill>
                  <a:schemeClr val="tx1"/>
                </a:solidFill>
                <a:effectLst/>
                <a:latin typeface="+mn-lt"/>
                <a:ea typeface="+mn-ea"/>
                <a:cs typeface="+mn-cs"/>
              </a:rPr>
              <a:t>, J. M. (2010). </a:t>
            </a:r>
            <a:r>
              <a:rPr lang="en-US" sz="1200" b="0" i="0" u="none" strike="noStrike" kern="1200" dirty="0" err="1">
                <a:solidFill>
                  <a:schemeClr val="tx1"/>
                </a:solidFill>
                <a:effectLst/>
                <a:latin typeface="+mn-lt"/>
                <a:ea typeface="+mn-ea"/>
                <a:cs typeface="+mn-cs"/>
              </a:rPr>
              <a:t>Introgressive</a:t>
            </a:r>
            <a:r>
              <a:rPr lang="en-US" sz="1200" b="0" i="0" u="none" strike="noStrike" kern="1200" dirty="0">
                <a:solidFill>
                  <a:schemeClr val="tx1"/>
                </a:solidFill>
                <a:effectLst/>
                <a:latin typeface="+mn-lt"/>
                <a:ea typeface="+mn-ea"/>
                <a:cs typeface="+mn-cs"/>
              </a:rPr>
              <a:t> hybridization between bighead carp and silver carp in the Mississippi and Illinois Rivers. </a:t>
            </a:r>
            <a:r>
              <a:rPr lang="en-US" sz="1200" b="0" i="1" u="none" strike="noStrike" kern="1200" dirty="0">
                <a:solidFill>
                  <a:schemeClr val="tx1"/>
                </a:solidFill>
                <a:effectLst/>
                <a:latin typeface="+mn-lt"/>
                <a:ea typeface="+mn-ea"/>
                <a:cs typeface="+mn-cs"/>
              </a:rPr>
              <a:t>North American Journal of Fisheries Management</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30</a:t>
            </a:r>
            <a:r>
              <a:rPr lang="en-US" sz="1200" b="0" i="0" u="none" strike="noStrike" kern="1200" dirty="0">
                <a:solidFill>
                  <a:schemeClr val="tx1"/>
                </a:solidFill>
                <a:effectLst/>
                <a:latin typeface="+mn-lt"/>
                <a:ea typeface="+mn-ea"/>
                <a:cs typeface="+mn-cs"/>
              </a:rPr>
              <a:t>(6), 1452-1461.</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Miller, D. A., Nichols, J. D., McClintock, B. T., Grant, E. H. C., Bailey, L. L., &amp; Weir, L. A. (2011). Improving occupancy estimation when two types of observational error occur: non‐detection and species misidentification. </a:t>
            </a:r>
            <a:r>
              <a:rPr lang="en-US" sz="1200" b="0" i="1" u="none" strike="noStrike" kern="1200" dirty="0">
                <a:solidFill>
                  <a:schemeClr val="tx1"/>
                </a:solidFill>
                <a:effectLst/>
                <a:latin typeface="+mn-lt"/>
                <a:ea typeface="+mn-ea"/>
                <a:cs typeface="+mn-cs"/>
              </a:rPr>
              <a:t>Ecology</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92</a:t>
            </a:r>
            <a:r>
              <a:rPr lang="en-US" sz="1200" b="0" i="0" u="none" strike="noStrike" kern="1200" dirty="0">
                <a:solidFill>
                  <a:schemeClr val="tx1"/>
                </a:solidFill>
                <a:effectLst/>
                <a:latin typeface="+mn-lt"/>
                <a:ea typeface="+mn-ea"/>
                <a:cs typeface="+mn-cs"/>
              </a:rPr>
              <a:t>(7), 1422-1428.</a:t>
            </a:r>
          </a:p>
          <a:p>
            <a:endParaRPr lang="en-US" sz="1200" b="0" i="0" u="none" strike="noStrike"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rPr>
              <a:t>Pochon</a:t>
            </a:r>
            <a:r>
              <a:rPr lang="en-US" sz="1200" b="0" i="0" u="none" strike="noStrike" kern="1200" dirty="0">
                <a:solidFill>
                  <a:schemeClr val="tx1"/>
                </a:solidFill>
                <a:effectLst/>
                <a:latin typeface="+mn-lt"/>
                <a:ea typeface="+mn-ea"/>
                <a:cs typeface="+mn-cs"/>
              </a:rPr>
              <a:t>, X., </a:t>
            </a:r>
            <a:r>
              <a:rPr lang="en-US" sz="1200" b="0" i="0" u="none" strike="noStrike" kern="1200" dirty="0" err="1">
                <a:solidFill>
                  <a:schemeClr val="tx1"/>
                </a:solidFill>
                <a:effectLst/>
                <a:latin typeface="+mn-lt"/>
                <a:ea typeface="+mn-ea"/>
                <a:cs typeface="+mn-cs"/>
              </a:rPr>
              <a:t>Zaiko</a:t>
            </a:r>
            <a:r>
              <a:rPr lang="en-US" sz="1200" b="0" i="0" u="none" strike="noStrike" kern="1200" dirty="0">
                <a:solidFill>
                  <a:schemeClr val="tx1"/>
                </a:solidFill>
                <a:effectLst/>
                <a:latin typeface="+mn-lt"/>
                <a:ea typeface="+mn-ea"/>
                <a:cs typeface="+mn-cs"/>
              </a:rPr>
              <a:t>, A., Fletcher, L. M., Laroche, O., &amp; Wood, S. A. (2017). Wanted dead or alive? Using metabarcoding of environmental DNA and RNA to distinguish living assemblages for biosecurity applications. </a:t>
            </a:r>
            <a:r>
              <a:rPr lang="en-US" sz="1200" b="0" i="1" u="none" strike="noStrike" kern="1200" dirty="0" err="1">
                <a:solidFill>
                  <a:schemeClr val="tx1"/>
                </a:solidFill>
                <a:effectLst/>
                <a:latin typeface="+mn-lt"/>
                <a:ea typeface="+mn-ea"/>
                <a:cs typeface="+mn-cs"/>
              </a:rPr>
              <a:t>PloS</a:t>
            </a:r>
            <a:r>
              <a:rPr lang="en-US" sz="1200" b="0" i="1" u="none" strike="noStrike" kern="1200" dirty="0">
                <a:solidFill>
                  <a:schemeClr val="tx1"/>
                </a:solidFill>
                <a:effectLst/>
                <a:latin typeface="+mn-lt"/>
                <a:ea typeface="+mn-ea"/>
                <a:cs typeface="+mn-cs"/>
              </a:rPr>
              <a:t> one</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12</a:t>
            </a:r>
            <a:r>
              <a:rPr lang="en-US" sz="1200" b="0" i="0" u="none" strike="noStrike" kern="1200" dirty="0">
                <a:solidFill>
                  <a:schemeClr val="tx1"/>
                </a:solidFill>
                <a:effectLst/>
                <a:latin typeface="+mn-lt"/>
                <a:ea typeface="+mn-ea"/>
                <a:cs typeface="+mn-cs"/>
              </a:rPr>
              <a:t>(11), e0187636.</a:t>
            </a:r>
          </a:p>
          <a:p>
            <a:endParaRPr lang="en-US" sz="1200" b="0" i="0" u="none" strike="noStrike"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rPr>
              <a:t>Shogren</a:t>
            </a:r>
            <a:r>
              <a:rPr lang="en-US" sz="1200" b="0" i="0" u="none" strike="noStrike" kern="1200" dirty="0">
                <a:solidFill>
                  <a:schemeClr val="tx1"/>
                </a:solidFill>
                <a:effectLst/>
                <a:latin typeface="+mn-lt"/>
                <a:ea typeface="+mn-ea"/>
                <a:cs typeface="+mn-cs"/>
              </a:rPr>
              <a:t>, A. J., Tank, J. L., </a:t>
            </a:r>
            <a:r>
              <a:rPr lang="en-US" sz="1200" b="0" i="0" u="none" strike="noStrike" kern="1200" dirty="0" err="1">
                <a:solidFill>
                  <a:schemeClr val="tx1"/>
                </a:solidFill>
                <a:effectLst/>
                <a:latin typeface="+mn-lt"/>
                <a:ea typeface="+mn-ea"/>
                <a:cs typeface="+mn-cs"/>
              </a:rPr>
              <a:t>Andruszkiewicz</a:t>
            </a:r>
            <a:r>
              <a:rPr lang="en-US" sz="1200" b="0" i="0" u="none" strike="noStrike" kern="1200" dirty="0">
                <a:solidFill>
                  <a:schemeClr val="tx1"/>
                </a:solidFill>
                <a:effectLst/>
                <a:latin typeface="+mn-lt"/>
                <a:ea typeface="+mn-ea"/>
                <a:cs typeface="+mn-cs"/>
              </a:rPr>
              <a:t>, E., </a:t>
            </a:r>
            <a:r>
              <a:rPr lang="en-US" sz="1200" b="0" i="0" u="none" strike="noStrike" kern="1200" dirty="0" err="1">
                <a:solidFill>
                  <a:schemeClr val="tx1"/>
                </a:solidFill>
                <a:effectLst/>
                <a:latin typeface="+mn-lt"/>
                <a:ea typeface="+mn-ea"/>
                <a:cs typeface="+mn-cs"/>
              </a:rPr>
              <a:t>Olds</a:t>
            </a:r>
            <a:r>
              <a:rPr lang="en-US" sz="1200" b="0" i="0" u="none" strike="noStrike" kern="1200" dirty="0">
                <a:solidFill>
                  <a:schemeClr val="tx1"/>
                </a:solidFill>
                <a:effectLst/>
                <a:latin typeface="+mn-lt"/>
                <a:ea typeface="+mn-ea"/>
                <a:cs typeface="+mn-cs"/>
              </a:rPr>
              <a:t>, B., Mahon, A. R., Jerde, C. L., &amp; Bolster, D. (2017). Controls on eDNA movement in streams: Transport, retention, and resuspension. </a:t>
            </a:r>
            <a:r>
              <a:rPr lang="en-US" sz="1200" b="0" i="1" u="none" strike="noStrike" kern="1200" dirty="0">
                <a:solidFill>
                  <a:schemeClr val="tx1"/>
                </a:solidFill>
                <a:effectLst/>
                <a:latin typeface="+mn-lt"/>
                <a:ea typeface="+mn-ea"/>
                <a:cs typeface="+mn-cs"/>
              </a:rPr>
              <a:t>Scientific Reports</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7</a:t>
            </a:r>
            <a:r>
              <a:rPr lang="en-US" sz="1200" b="0" i="0" u="none" strike="noStrike" kern="1200" dirty="0">
                <a:solidFill>
                  <a:schemeClr val="tx1"/>
                </a:solidFill>
                <a:effectLst/>
                <a:latin typeface="+mn-lt"/>
                <a:ea typeface="+mn-ea"/>
                <a:cs typeface="+mn-cs"/>
              </a:rPr>
              <a:t>(1), 5065.</a:t>
            </a:r>
            <a:endParaRPr lang="en-US" dirty="0"/>
          </a:p>
        </p:txBody>
      </p:sp>
      <p:sp>
        <p:nvSpPr>
          <p:cNvPr id="4" name="Slide Number Placeholder 3"/>
          <p:cNvSpPr>
            <a:spLocks noGrp="1"/>
          </p:cNvSpPr>
          <p:nvPr>
            <p:ph type="sldNum" sz="quarter" idx="5"/>
          </p:nvPr>
        </p:nvSpPr>
        <p:spPr/>
        <p:txBody>
          <a:bodyPr/>
          <a:lstStyle/>
          <a:p>
            <a:fld id="{B79E11F1-7D1D-D34B-BA01-41842D2A1DDC}" type="slidenum">
              <a:rPr lang="en-US" smtClean="0"/>
              <a:t>7</a:t>
            </a:fld>
            <a:endParaRPr lang="en-US"/>
          </a:p>
        </p:txBody>
      </p:sp>
    </p:spTree>
    <p:extLst>
      <p:ext uri="{BB962C8B-B14F-4D97-AF65-F5344CB8AC3E}">
        <p14:creationId xmlns:p14="http://schemas.microsoft.com/office/powerpoint/2010/main" val="2502329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F3871-04E4-7E4A-A437-2B016FCF1E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2B1D94-8CC1-E64B-A4A8-1F8C5DDD41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597DA8-D8E7-4842-9382-20DFA2058BCB}"/>
              </a:ext>
            </a:extLst>
          </p:cNvPr>
          <p:cNvSpPr>
            <a:spLocks noGrp="1"/>
          </p:cNvSpPr>
          <p:nvPr>
            <p:ph type="dt" sz="half" idx="10"/>
          </p:nvPr>
        </p:nvSpPr>
        <p:spPr/>
        <p:txBody>
          <a:bodyPr/>
          <a:lstStyle/>
          <a:p>
            <a:fld id="{8D0CB90C-3388-DE4C-8E78-9EC94E77A331}" type="datetimeFigureOut">
              <a:rPr lang="en-US" smtClean="0"/>
              <a:t>10/25/2019</a:t>
            </a:fld>
            <a:endParaRPr lang="en-US"/>
          </a:p>
        </p:txBody>
      </p:sp>
      <p:sp>
        <p:nvSpPr>
          <p:cNvPr id="5" name="Footer Placeholder 4">
            <a:extLst>
              <a:ext uri="{FF2B5EF4-FFF2-40B4-BE49-F238E27FC236}">
                <a16:creationId xmlns:a16="http://schemas.microsoft.com/office/drawing/2014/main" id="{3ED3431B-2BC8-284A-A665-2B46A3BAC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6F245C-50AE-1B46-8BB6-8697698CCB0D}"/>
              </a:ext>
            </a:extLst>
          </p:cNvPr>
          <p:cNvSpPr>
            <a:spLocks noGrp="1"/>
          </p:cNvSpPr>
          <p:nvPr>
            <p:ph type="sldNum" sz="quarter" idx="12"/>
          </p:nvPr>
        </p:nvSpPr>
        <p:spPr/>
        <p:txBody>
          <a:bodyPr/>
          <a:lstStyle/>
          <a:p>
            <a:fld id="{FA10E2C9-20D8-254A-8DEB-A776DA51B9E9}" type="slidenum">
              <a:rPr lang="en-US" smtClean="0"/>
              <a:t>‹#›</a:t>
            </a:fld>
            <a:endParaRPr lang="en-US"/>
          </a:p>
        </p:txBody>
      </p:sp>
    </p:spTree>
    <p:extLst>
      <p:ext uri="{BB962C8B-B14F-4D97-AF65-F5344CB8AC3E}">
        <p14:creationId xmlns:p14="http://schemas.microsoft.com/office/powerpoint/2010/main" val="7506940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DCEE3-E42D-6549-9F1F-D4D596F8E8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FB6D1D-1921-8447-8E0E-B20CB08861D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AAC06-D3CD-C74B-A9A5-EFF444923B1A}"/>
              </a:ext>
            </a:extLst>
          </p:cNvPr>
          <p:cNvSpPr>
            <a:spLocks noGrp="1"/>
          </p:cNvSpPr>
          <p:nvPr>
            <p:ph type="dt" sz="half" idx="10"/>
          </p:nvPr>
        </p:nvSpPr>
        <p:spPr/>
        <p:txBody>
          <a:bodyPr/>
          <a:lstStyle/>
          <a:p>
            <a:fld id="{8D0CB90C-3388-DE4C-8E78-9EC94E77A331}" type="datetimeFigureOut">
              <a:rPr lang="en-US" smtClean="0"/>
              <a:t>10/25/2019</a:t>
            </a:fld>
            <a:endParaRPr lang="en-US"/>
          </a:p>
        </p:txBody>
      </p:sp>
      <p:sp>
        <p:nvSpPr>
          <p:cNvPr id="5" name="Footer Placeholder 4">
            <a:extLst>
              <a:ext uri="{FF2B5EF4-FFF2-40B4-BE49-F238E27FC236}">
                <a16:creationId xmlns:a16="http://schemas.microsoft.com/office/drawing/2014/main" id="{31BF6D25-FFD9-0E4E-BCB0-83D8AFD18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5DC04B-66CA-834E-BB52-A285B55450EE}"/>
              </a:ext>
            </a:extLst>
          </p:cNvPr>
          <p:cNvSpPr>
            <a:spLocks noGrp="1"/>
          </p:cNvSpPr>
          <p:nvPr>
            <p:ph type="sldNum" sz="quarter" idx="12"/>
          </p:nvPr>
        </p:nvSpPr>
        <p:spPr/>
        <p:txBody>
          <a:bodyPr/>
          <a:lstStyle/>
          <a:p>
            <a:fld id="{FA10E2C9-20D8-254A-8DEB-A776DA51B9E9}" type="slidenum">
              <a:rPr lang="en-US" smtClean="0"/>
              <a:t>‹#›</a:t>
            </a:fld>
            <a:endParaRPr lang="en-US"/>
          </a:p>
        </p:txBody>
      </p:sp>
    </p:spTree>
    <p:extLst>
      <p:ext uri="{BB962C8B-B14F-4D97-AF65-F5344CB8AC3E}">
        <p14:creationId xmlns:p14="http://schemas.microsoft.com/office/powerpoint/2010/main" val="2766443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24B830-E946-C24B-BE9C-CA509B1AC9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E80FFA-5448-674E-8161-A6D170FA443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6B4C71-4E29-7C4C-B041-4BF8FF584A4B}"/>
              </a:ext>
            </a:extLst>
          </p:cNvPr>
          <p:cNvSpPr>
            <a:spLocks noGrp="1"/>
          </p:cNvSpPr>
          <p:nvPr>
            <p:ph type="dt" sz="half" idx="10"/>
          </p:nvPr>
        </p:nvSpPr>
        <p:spPr/>
        <p:txBody>
          <a:bodyPr/>
          <a:lstStyle/>
          <a:p>
            <a:fld id="{8D0CB90C-3388-DE4C-8E78-9EC94E77A331}" type="datetimeFigureOut">
              <a:rPr lang="en-US" smtClean="0"/>
              <a:t>10/25/2019</a:t>
            </a:fld>
            <a:endParaRPr lang="en-US"/>
          </a:p>
        </p:txBody>
      </p:sp>
      <p:sp>
        <p:nvSpPr>
          <p:cNvPr id="5" name="Footer Placeholder 4">
            <a:extLst>
              <a:ext uri="{FF2B5EF4-FFF2-40B4-BE49-F238E27FC236}">
                <a16:creationId xmlns:a16="http://schemas.microsoft.com/office/drawing/2014/main" id="{36E452EB-3D53-3247-9D32-1C8ACED3F7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5DA32D-B219-3B43-AFC5-B6BA12F524D5}"/>
              </a:ext>
            </a:extLst>
          </p:cNvPr>
          <p:cNvSpPr>
            <a:spLocks noGrp="1"/>
          </p:cNvSpPr>
          <p:nvPr>
            <p:ph type="sldNum" sz="quarter" idx="12"/>
          </p:nvPr>
        </p:nvSpPr>
        <p:spPr/>
        <p:txBody>
          <a:bodyPr/>
          <a:lstStyle/>
          <a:p>
            <a:fld id="{FA10E2C9-20D8-254A-8DEB-A776DA51B9E9}" type="slidenum">
              <a:rPr lang="en-US" smtClean="0"/>
              <a:t>‹#›</a:t>
            </a:fld>
            <a:endParaRPr lang="en-US"/>
          </a:p>
        </p:txBody>
      </p:sp>
    </p:spTree>
    <p:extLst>
      <p:ext uri="{BB962C8B-B14F-4D97-AF65-F5344CB8AC3E}">
        <p14:creationId xmlns:p14="http://schemas.microsoft.com/office/powerpoint/2010/main" val="222405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645F-745A-ED43-A739-6AFC3FF89C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97C760-C1FD-694C-940B-A0EA156B69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4C6AA-63F8-0E45-9180-3A59CA0E2A50}"/>
              </a:ext>
            </a:extLst>
          </p:cNvPr>
          <p:cNvSpPr>
            <a:spLocks noGrp="1"/>
          </p:cNvSpPr>
          <p:nvPr>
            <p:ph type="dt" sz="half" idx="10"/>
          </p:nvPr>
        </p:nvSpPr>
        <p:spPr/>
        <p:txBody>
          <a:bodyPr/>
          <a:lstStyle/>
          <a:p>
            <a:fld id="{8D0CB90C-3388-DE4C-8E78-9EC94E77A331}" type="datetimeFigureOut">
              <a:rPr lang="en-US" smtClean="0"/>
              <a:t>10/25/2019</a:t>
            </a:fld>
            <a:endParaRPr lang="en-US"/>
          </a:p>
        </p:txBody>
      </p:sp>
      <p:sp>
        <p:nvSpPr>
          <p:cNvPr id="5" name="Footer Placeholder 4">
            <a:extLst>
              <a:ext uri="{FF2B5EF4-FFF2-40B4-BE49-F238E27FC236}">
                <a16:creationId xmlns:a16="http://schemas.microsoft.com/office/drawing/2014/main" id="{F8EFEAA5-D04F-0343-8737-0D7D3BA1D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AB8BA-33EB-1F46-8491-489220EF4C46}"/>
              </a:ext>
            </a:extLst>
          </p:cNvPr>
          <p:cNvSpPr>
            <a:spLocks noGrp="1"/>
          </p:cNvSpPr>
          <p:nvPr>
            <p:ph type="sldNum" sz="quarter" idx="12"/>
          </p:nvPr>
        </p:nvSpPr>
        <p:spPr/>
        <p:txBody>
          <a:bodyPr/>
          <a:lstStyle/>
          <a:p>
            <a:fld id="{FA10E2C9-20D8-254A-8DEB-A776DA51B9E9}" type="slidenum">
              <a:rPr lang="en-US" smtClean="0"/>
              <a:t>‹#›</a:t>
            </a:fld>
            <a:endParaRPr lang="en-US"/>
          </a:p>
        </p:txBody>
      </p:sp>
    </p:spTree>
    <p:extLst>
      <p:ext uri="{BB962C8B-B14F-4D97-AF65-F5344CB8AC3E}">
        <p14:creationId xmlns:p14="http://schemas.microsoft.com/office/powerpoint/2010/main" val="242231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00E1-0EF6-C340-9CA2-29C64E980A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041FD8-F8B1-2343-AE01-00BE55559C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D2131E-24BC-664A-A53E-EA47458EFB6A}"/>
              </a:ext>
            </a:extLst>
          </p:cNvPr>
          <p:cNvSpPr>
            <a:spLocks noGrp="1"/>
          </p:cNvSpPr>
          <p:nvPr>
            <p:ph type="dt" sz="half" idx="10"/>
          </p:nvPr>
        </p:nvSpPr>
        <p:spPr/>
        <p:txBody>
          <a:bodyPr/>
          <a:lstStyle/>
          <a:p>
            <a:fld id="{8D0CB90C-3388-DE4C-8E78-9EC94E77A331}" type="datetimeFigureOut">
              <a:rPr lang="en-US" smtClean="0"/>
              <a:t>10/25/2019</a:t>
            </a:fld>
            <a:endParaRPr lang="en-US"/>
          </a:p>
        </p:txBody>
      </p:sp>
      <p:sp>
        <p:nvSpPr>
          <p:cNvPr id="5" name="Footer Placeholder 4">
            <a:extLst>
              <a:ext uri="{FF2B5EF4-FFF2-40B4-BE49-F238E27FC236}">
                <a16:creationId xmlns:a16="http://schemas.microsoft.com/office/drawing/2014/main" id="{C72F0E8A-CCB6-7141-BC4C-3F17049042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B4B76-1AC2-184B-8AD4-F0FE0E3E08D3}"/>
              </a:ext>
            </a:extLst>
          </p:cNvPr>
          <p:cNvSpPr>
            <a:spLocks noGrp="1"/>
          </p:cNvSpPr>
          <p:nvPr>
            <p:ph type="sldNum" sz="quarter" idx="12"/>
          </p:nvPr>
        </p:nvSpPr>
        <p:spPr/>
        <p:txBody>
          <a:bodyPr/>
          <a:lstStyle/>
          <a:p>
            <a:fld id="{FA10E2C9-20D8-254A-8DEB-A776DA51B9E9}" type="slidenum">
              <a:rPr lang="en-US" smtClean="0"/>
              <a:t>‹#›</a:t>
            </a:fld>
            <a:endParaRPr lang="en-US"/>
          </a:p>
        </p:txBody>
      </p:sp>
    </p:spTree>
    <p:extLst>
      <p:ext uri="{BB962C8B-B14F-4D97-AF65-F5344CB8AC3E}">
        <p14:creationId xmlns:p14="http://schemas.microsoft.com/office/powerpoint/2010/main" val="38804863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D3E8F-9D6F-9945-8CA1-0AC0294AED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0BB831-B11A-6048-8A71-6D0B5B0CA38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0D0D61-C5C0-6542-9BAA-4CD22A4CCA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723828-2E2C-EE41-81FE-867F2B4BCB3C}"/>
              </a:ext>
            </a:extLst>
          </p:cNvPr>
          <p:cNvSpPr>
            <a:spLocks noGrp="1"/>
          </p:cNvSpPr>
          <p:nvPr>
            <p:ph type="dt" sz="half" idx="10"/>
          </p:nvPr>
        </p:nvSpPr>
        <p:spPr/>
        <p:txBody>
          <a:bodyPr/>
          <a:lstStyle/>
          <a:p>
            <a:fld id="{8D0CB90C-3388-DE4C-8E78-9EC94E77A331}" type="datetimeFigureOut">
              <a:rPr lang="en-US" smtClean="0"/>
              <a:t>10/25/2019</a:t>
            </a:fld>
            <a:endParaRPr lang="en-US"/>
          </a:p>
        </p:txBody>
      </p:sp>
      <p:sp>
        <p:nvSpPr>
          <p:cNvPr id="6" name="Footer Placeholder 5">
            <a:extLst>
              <a:ext uri="{FF2B5EF4-FFF2-40B4-BE49-F238E27FC236}">
                <a16:creationId xmlns:a16="http://schemas.microsoft.com/office/drawing/2014/main" id="{CC2B6C02-E7F8-6A41-A696-868266C492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FBB8A7-E971-1A49-8A0C-F6A5088803C7}"/>
              </a:ext>
            </a:extLst>
          </p:cNvPr>
          <p:cNvSpPr>
            <a:spLocks noGrp="1"/>
          </p:cNvSpPr>
          <p:nvPr>
            <p:ph type="sldNum" sz="quarter" idx="12"/>
          </p:nvPr>
        </p:nvSpPr>
        <p:spPr/>
        <p:txBody>
          <a:bodyPr/>
          <a:lstStyle/>
          <a:p>
            <a:fld id="{FA10E2C9-20D8-254A-8DEB-A776DA51B9E9}" type="slidenum">
              <a:rPr lang="en-US" smtClean="0"/>
              <a:t>‹#›</a:t>
            </a:fld>
            <a:endParaRPr lang="en-US"/>
          </a:p>
        </p:txBody>
      </p:sp>
    </p:spTree>
    <p:extLst>
      <p:ext uri="{BB962C8B-B14F-4D97-AF65-F5344CB8AC3E}">
        <p14:creationId xmlns:p14="http://schemas.microsoft.com/office/powerpoint/2010/main" val="2702140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2F6F-FB4E-4942-A52F-3BB09A59B6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44A5C1-4731-754B-A8F0-106A1A1944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112C02-AEFD-A34B-B79F-3F7E6197902B}"/>
              </a:ext>
            </a:extLst>
          </p:cNvPr>
          <p:cNvSpPr>
            <a:spLocks noGrp="1"/>
          </p:cNvSpPr>
          <p:nvPr>
            <p:ph sz="half" idx="2"/>
          </p:nvPr>
        </p:nvSpPr>
        <p:spPr>
          <a:xfrm>
            <a:off x="839788" y="2505075"/>
            <a:ext cx="5157787" cy="32809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58F470-7D56-0B47-A42E-C5C5997654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2B0FC8E-9AA5-734E-8BBB-CB44FECCE0F1}"/>
              </a:ext>
            </a:extLst>
          </p:cNvPr>
          <p:cNvSpPr>
            <a:spLocks noGrp="1"/>
          </p:cNvSpPr>
          <p:nvPr>
            <p:ph sz="quarter" idx="4"/>
          </p:nvPr>
        </p:nvSpPr>
        <p:spPr>
          <a:xfrm>
            <a:off x="6172200" y="2505075"/>
            <a:ext cx="5183188" cy="32809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6" name="Group 15"/>
          <p:cNvGrpSpPr/>
          <p:nvPr userDrawn="1"/>
        </p:nvGrpSpPr>
        <p:grpSpPr>
          <a:xfrm>
            <a:off x="2020074" y="5876587"/>
            <a:ext cx="7955001" cy="964319"/>
            <a:chOff x="437320" y="5878091"/>
            <a:chExt cx="7955001" cy="964319"/>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446" y="6186013"/>
              <a:ext cx="2383875" cy="656397"/>
            </a:xfrm>
            <a:prstGeom prst="rect">
              <a:avLst/>
            </a:prstGeom>
          </p:spPr>
        </p:pic>
        <p:cxnSp>
          <p:nvCxnSpPr>
            <p:cNvPr id="11" name="Straight Connector 10"/>
            <p:cNvCxnSpPr/>
            <p:nvPr userDrawn="1"/>
          </p:nvCxnSpPr>
          <p:spPr>
            <a:xfrm>
              <a:off x="4552120" y="5971032"/>
              <a:ext cx="0" cy="787578"/>
            </a:xfrm>
            <a:prstGeom prst="line">
              <a:avLst/>
            </a:prstGeom>
            <a:ln w="38100">
              <a:solidFill>
                <a:srgbClr val="008751"/>
              </a:solidFill>
            </a:ln>
          </p:spPr>
          <p:style>
            <a:lnRef idx="1">
              <a:schemeClr val="accent1"/>
            </a:lnRef>
            <a:fillRef idx="0">
              <a:schemeClr val="accent1"/>
            </a:fillRef>
            <a:effectRef idx="0">
              <a:schemeClr val="accent1"/>
            </a:effectRef>
            <a:fontRef idx="minor">
              <a:schemeClr val="tx1"/>
            </a:fontRef>
          </p:style>
        </p:cxnSp>
        <p:sp>
          <p:nvSpPr>
            <p:cNvPr id="13" name="Subtitle 4"/>
            <p:cNvSpPr txBox="1">
              <a:spLocks/>
            </p:cNvSpPr>
            <p:nvPr userDrawn="1"/>
          </p:nvSpPr>
          <p:spPr>
            <a:xfrm>
              <a:off x="437320" y="6081141"/>
              <a:ext cx="4114800" cy="5673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smtClean="0">
                  <a:latin typeface="Lato" panose="020F0502020204030203" pitchFamily="34" charset="0"/>
                </a:rPr>
                <a:t>Uses and Limitations of Environmental DNA (</a:t>
              </a:r>
              <a:r>
                <a:rPr lang="en-US" sz="1800" dirty="0" err="1" smtClean="0">
                  <a:latin typeface="Lato" panose="020F0502020204030203" pitchFamily="34" charset="0"/>
                </a:rPr>
                <a:t>eDNA</a:t>
              </a:r>
              <a:r>
                <a:rPr lang="en-US" sz="1800" dirty="0" smtClean="0">
                  <a:latin typeface="Lato" panose="020F0502020204030203" pitchFamily="34" charset="0"/>
                </a:rPr>
                <a:t>) in Fisheries Management</a:t>
              </a:r>
              <a:endParaRPr lang="en-US" sz="1800" dirty="0">
                <a:latin typeface="Lato" panose="020F0502020204030203" pitchFamily="34" charset="0"/>
              </a:endParaRPr>
            </a:p>
          </p:txBody>
        </p:sp>
        <p:sp>
          <p:nvSpPr>
            <p:cNvPr id="15" name="Subtitle 4"/>
            <p:cNvSpPr txBox="1">
              <a:spLocks/>
            </p:cNvSpPr>
            <p:nvPr userDrawn="1"/>
          </p:nvSpPr>
          <p:spPr>
            <a:xfrm>
              <a:off x="4909932" y="5878091"/>
              <a:ext cx="2949952" cy="59604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smtClean="0">
                  <a:latin typeface="Lato" panose="020F0502020204030203" pitchFamily="34" charset="0"/>
                </a:rPr>
                <a:t>A Science Transfer Project </a:t>
              </a:r>
              <a:br>
                <a:rPr lang="en-US" sz="1600" i="1" dirty="0" smtClean="0">
                  <a:latin typeface="Lato" panose="020F0502020204030203" pitchFamily="34" charset="0"/>
                </a:rPr>
              </a:br>
              <a:r>
                <a:rPr lang="en-US" sz="1600" i="1" dirty="0" smtClean="0">
                  <a:latin typeface="Lato" panose="020F0502020204030203" pitchFamily="34" charset="0"/>
                </a:rPr>
                <a:t>funded by: </a:t>
              </a:r>
              <a:endParaRPr lang="en-US" sz="1600" i="1" dirty="0">
                <a:latin typeface="Lato" panose="020F0502020204030203" pitchFamily="34" charset="0"/>
              </a:endParaRPr>
            </a:p>
          </p:txBody>
        </p:sp>
      </p:grpSp>
    </p:spTree>
    <p:extLst>
      <p:ext uri="{BB962C8B-B14F-4D97-AF65-F5344CB8AC3E}">
        <p14:creationId xmlns:p14="http://schemas.microsoft.com/office/powerpoint/2010/main" val="8468543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AAC74-1A6B-B745-9B80-9E3F4C1B050B}"/>
              </a:ext>
            </a:extLst>
          </p:cNvPr>
          <p:cNvSpPr>
            <a:spLocks noGrp="1"/>
          </p:cNvSpPr>
          <p:nvPr>
            <p:ph type="title"/>
          </p:nvPr>
        </p:nvSpPr>
        <p:spPr/>
        <p:txBody>
          <a:bodyPr/>
          <a:lstStyle/>
          <a:p>
            <a:r>
              <a:rPr lang="en-US"/>
              <a:t>Click to edit Master title style</a:t>
            </a:r>
          </a:p>
        </p:txBody>
      </p:sp>
      <p:grpSp>
        <p:nvGrpSpPr>
          <p:cNvPr id="6" name="Group 5"/>
          <p:cNvGrpSpPr/>
          <p:nvPr userDrawn="1"/>
        </p:nvGrpSpPr>
        <p:grpSpPr>
          <a:xfrm>
            <a:off x="2020074" y="5876587"/>
            <a:ext cx="7955001" cy="964319"/>
            <a:chOff x="437320" y="5878091"/>
            <a:chExt cx="7955001" cy="964319"/>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446" y="6186013"/>
              <a:ext cx="2383875" cy="656397"/>
            </a:xfrm>
            <a:prstGeom prst="rect">
              <a:avLst/>
            </a:prstGeom>
          </p:spPr>
        </p:pic>
        <p:cxnSp>
          <p:nvCxnSpPr>
            <p:cNvPr id="8" name="Straight Connector 7"/>
            <p:cNvCxnSpPr/>
            <p:nvPr userDrawn="1"/>
          </p:nvCxnSpPr>
          <p:spPr>
            <a:xfrm>
              <a:off x="4552120" y="5971032"/>
              <a:ext cx="0" cy="787578"/>
            </a:xfrm>
            <a:prstGeom prst="line">
              <a:avLst/>
            </a:prstGeom>
            <a:ln w="38100">
              <a:solidFill>
                <a:srgbClr val="008751"/>
              </a:solidFill>
            </a:ln>
          </p:spPr>
          <p:style>
            <a:lnRef idx="1">
              <a:schemeClr val="accent1"/>
            </a:lnRef>
            <a:fillRef idx="0">
              <a:schemeClr val="accent1"/>
            </a:fillRef>
            <a:effectRef idx="0">
              <a:schemeClr val="accent1"/>
            </a:effectRef>
            <a:fontRef idx="minor">
              <a:schemeClr val="tx1"/>
            </a:fontRef>
          </p:style>
        </p:cxnSp>
        <p:sp>
          <p:nvSpPr>
            <p:cNvPr id="9" name="Subtitle 4"/>
            <p:cNvSpPr txBox="1">
              <a:spLocks/>
            </p:cNvSpPr>
            <p:nvPr userDrawn="1"/>
          </p:nvSpPr>
          <p:spPr>
            <a:xfrm>
              <a:off x="437320" y="6081141"/>
              <a:ext cx="4114800" cy="5673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smtClean="0">
                  <a:latin typeface="Lato" panose="020F0502020204030203" pitchFamily="34" charset="0"/>
                </a:rPr>
                <a:t>Uses and Limitations of Environmental DNA (</a:t>
              </a:r>
              <a:r>
                <a:rPr lang="en-US" sz="1800" dirty="0" err="1" smtClean="0">
                  <a:latin typeface="Lato" panose="020F0502020204030203" pitchFamily="34" charset="0"/>
                </a:rPr>
                <a:t>eDNA</a:t>
              </a:r>
              <a:r>
                <a:rPr lang="en-US" sz="1800" dirty="0" smtClean="0">
                  <a:latin typeface="Lato" panose="020F0502020204030203" pitchFamily="34" charset="0"/>
                </a:rPr>
                <a:t>) in Fisheries Management</a:t>
              </a:r>
              <a:endParaRPr lang="en-US" sz="1800" dirty="0">
                <a:latin typeface="Lato" panose="020F0502020204030203" pitchFamily="34" charset="0"/>
              </a:endParaRPr>
            </a:p>
          </p:txBody>
        </p:sp>
        <p:sp>
          <p:nvSpPr>
            <p:cNvPr id="10" name="Subtitle 4"/>
            <p:cNvSpPr txBox="1">
              <a:spLocks/>
            </p:cNvSpPr>
            <p:nvPr userDrawn="1"/>
          </p:nvSpPr>
          <p:spPr>
            <a:xfrm>
              <a:off x="4909932" y="5878091"/>
              <a:ext cx="2949952" cy="59604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smtClean="0">
                  <a:latin typeface="Lato" panose="020F0502020204030203" pitchFamily="34" charset="0"/>
                </a:rPr>
                <a:t>A Science Transfer Project </a:t>
              </a:r>
              <a:br>
                <a:rPr lang="en-US" sz="1600" i="1" dirty="0" smtClean="0">
                  <a:latin typeface="Lato" panose="020F0502020204030203" pitchFamily="34" charset="0"/>
                </a:rPr>
              </a:br>
              <a:r>
                <a:rPr lang="en-US" sz="1600" i="1" dirty="0" smtClean="0">
                  <a:latin typeface="Lato" panose="020F0502020204030203" pitchFamily="34" charset="0"/>
                </a:rPr>
                <a:t>funded by: </a:t>
              </a:r>
              <a:endParaRPr lang="en-US" sz="1600" i="1" dirty="0">
                <a:latin typeface="Lato" panose="020F0502020204030203" pitchFamily="34" charset="0"/>
              </a:endParaRPr>
            </a:p>
          </p:txBody>
        </p:sp>
      </p:grpSp>
    </p:spTree>
    <p:extLst>
      <p:ext uri="{BB962C8B-B14F-4D97-AF65-F5344CB8AC3E}">
        <p14:creationId xmlns:p14="http://schemas.microsoft.com/office/powerpoint/2010/main" val="9135647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DF56AB-0126-1B4C-9532-E96B04ED3B04}"/>
              </a:ext>
            </a:extLst>
          </p:cNvPr>
          <p:cNvSpPr>
            <a:spLocks noGrp="1"/>
          </p:cNvSpPr>
          <p:nvPr>
            <p:ph type="dt" sz="half" idx="10"/>
          </p:nvPr>
        </p:nvSpPr>
        <p:spPr/>
        <p:txBody>
          <a:bodyPr/>
          <a:lstStyle/>
          <a:p>
            <a:fld id="{8D0CB90C-3388-DE4C-8E78-9EC94E77A331}" type="datetimeFigureOut">
              <a:rPr lang="en-US" smtClean="0"/>
              <a:t>10/25/2019</a:t>
            </a:fld>
            <a:endParaRPr lang="en-US"/>
          </a:p>
        </p:txBody>
      </p:sp>
      <p:sp>
        <p:nvSpPr>
          <p:cNvPr id="3" name="Footer Placeholder 2">
            <a:extLst>
              <a:ext uri="{FF2B5EF4-FFF2-40B4-BE49-F238E27FC236}">
                <a16:creationId xmlns:a16="http://schemas.microsoft.com/office/drawing/2014/main" id="{8105B2E6-3E15-2849-86EF-0BA1A64A5B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129D3E-52C8-894A-A80A-BD8136DFE0ED}"/>
              </a:ext>
            </a:extLst>
          </p:cNvPr>
          <p:cNvSpPr>
            <a:spLocks noGrp="1"/>
          </p:cNvSpPr>
          <p:nvPr>
            <p:ph type="sldNum" sz="quarter" idx="12"/>
          </p:nvPr>
        </p:nvSpPr>
        <p:spPr/>
        <p:txBody>
          <a:bodyPr/>
          <a:lstStyle/>
          <a:p>
            <a:fld id="{FA10E2C9-20D8-254A-8DEB-A776DA51B9E9}" type="slidenum">
              <a:rPr lang="en-US" smtClean="0"/>
              <a:t>‹#›</a:t>
            </a:fld>
            <a:endParaRPr lang="en-US"/>
          </a:p>
        </p:txBody>
      </p:sp>
    </p:spTree>
    <p:extLst>
      <p:ext uri="{BB962C8B-B14F-4D97-AF65-F5344CB8AC3E}">
        <p14:creationId xmlns:p14="http://schemas.microsoft.com/office/powerpoint/2010/main" val="67956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AF1FC-1B45-F84D-91CE-53DD363CF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E14F2A-A592-464B-9AC8-4AB6C58B8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CBFA53-0DA9-5B42-A27E-55B6DC8665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AA76BC-815B-0D42-AD39-B3EFDB08B9DE}"/>
              </a:ext>
            </a:extLst>
          </p:cNvPr>
          <p:cNvSpPr>
            <a:spLocks noGrp="1"/>
          </p:cNvSpPr>
          <p:nvPr>
            <p:ph type="dt" sz="half" idx="10"/>
          </p:nvPr>
        </p:nvSpPr>
        <p:spPr/>
        <p:txBody>
          <a:bodyPr/>
          <a:lstStyle/>
          <a:p>
            <a:fld id="{8D0CB90C-3388-DE4C-8E78-9EC94E77A331}" type="datetimeFigureOut">
              <a:rPr lang="en-US" smtClean="0"/>
              <a:t>10/25/2019</a:t>
            </a:fld>
            <a:endParaRPr lang="en-US"/>
          </a:p>
        </p:txBody>
      </p:sp>
      <p:sp>
        <p:nvSpPr>
          <p:cNvPr id="6" name="Footer Placeholder 5">
            <a:extLst>
              <a:ext uri="{FF2B5EF4-FFF2-40B4-BE49-F238E27FC236}">
                <a16:creationId xmlns:a16="http://schemas.microsoft.com/office/drawing/2014/main" id="{B2815844-8DA6-E147-9D10-A266F25E2D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F29BBF-D6A3-CF47-9F50-7FE4D3B985EA}"/>
              </a:ext>
            </a:extLst>
          </p:cNvPr>
          <p:cNvSpPr>
            <a:spLocks noGrp="1"/>
          </p:cNvSpPr>
          <p:nvPr>
            <p:ph type="sldNum" sz="quarter" idx="12"/>
          </p:nvPr>
        </p:nvSpPr>
        <p:spPr/>
        <p:txBody>
          <a:bodyPr/>
          <a:lstStyle/>
          <a:p>
            <a:fld id="{FA10E2C9-20D8-254A-8DEB-A776DA51B9E9}" type="slidenum">
              <a:rPr lang="en-US" smtClean="0"/>
              <a:t>‹#›</a:t>
            </a:fld>
            <a:endParaRPr lang="en-US"/>
          </a:p>
        </p:txBody>
      </p:sp>
    </p:spTree>
    <p:extLst>
      <p:ext uri="{BB962C8B-B14F-4D97-AF65-F5344CB8AC3E}">
        <p14:creationId xmlns:p14="http://schemas.microsoft.com/office/powerpoint/2010/main" val="210874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3383F-3532-6D48-B4F6-D0F067B4FF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0B069A-D211-504C-A680-C151092964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16614A-70C2-864B-ADDB-E5BC5F70F2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27E37D-A277-2344-B6AF-B096C7AC9E31}"/>
              </a:ext>
            </a:extLst>
          </p:cNvPr>
          <p:cNvSpPr>
            <a:spLocks noGrp="1"/>
          </p:cNvSpPr>
          <p:nvPr>
            <p:ph type="dt" sz="half" idx="10"/>
          </p:nvPr>
        </p:nvSpPr>
        <p:spPr/>
        <p:txBody>
          <a:bodyPr/>
          <a:lstStyle/>
          <a:p>
            <a:fld id="{8D0CB90C-3388-DE4C-8E78-9EC94E77A331}" type="datetimeFigureOut">
              <a:rPr lang="en-US" smtClean="0"/>
              <a:t>10/25/2019</a:t>
            </a:fld>
            <a:endParaRPr lang="en-US"/>
          </a:p>
        </p:txBody>
      </p:sp>
      <p:sp>
        <p:nvSpPr>
          <p:cNvPr id="6" name="Footer Placeholder 5">
            <a:extLst>
              <a:ext uri="{FF2B5EF4-FFF2-40B4-BE49-F238E27FC236}">
                <a16:creationId xmlns:a16="http://schemas.microsoft.com/office/drawing/2014/main" id="{1EDCE654-20B8-E240-9BB4-B5D9C8F03E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C8257F-CF5B-3F4F-91AF-E3D24E951DBC}"/>
              </a:ext>
            </a:extLst>
          </p:cNvPr>
          <p:cNvSpPr>
            <a:spLocks noGrp="1"/>
          </p:cNvSpPr>
          <p:nvPr>
            <p:ph type="sldNum" sz="quarter" idx="12"/>
          </p:nvPr>
        </p:nvSpPr>
        <p:spPr/>
        <p:txBody>
          <a:bodyPr/>
          <a:lstStyle/>
          <a:p>
            <a:fld id="{FA10E2C9-20D8-254A-8DEB-A776DA51B9E9}" type="slidenum">
              <a:rPr lang="en-US" smtClean="0"/>
              <a:t>‹#›</a:t>
            </a:fld>
            <a:endParaRPr lang="en-US"/>
          </a:p>
        </p:txBody>
      </p:sp>
    </p:spTree>
    <p:extLst>
      <p:ext uri="{BB962C8B-B14F-4D97-AF65-F5344CB8AC3E}">
        <p14:creationId xmlns:p14="http://schemas.microsoft.com/office/powerpoint/2010/main" val="795106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5B7B40-B613-D94E-8C68-1ACB59C8C5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FDAD3D-B36E-784C-AD2E-DDAE5576E3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186B65-2719-654E-98ED-2513F69F20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CB90C-3388-DE4C-8E78-9EC94E77A331}" type="datetimeFigureOut">
              <a:rPr lang="en-US" smtClean="0"/>
              <a:t>10/25/2019</a:t>
            </a:fld>
            <a:endParaRPr lang="en-US"/>
          </a:p>
        </p:txBody>
      </p:sp>
      <p:sp>
        <p:nvSpPr>
          <p:cNvPr id="5" name="Footer Placeholder 4">
            <a:extLst>
              <a:ext uri="{FF2B5EF4-FFF2-40B4-BE49-F238E27FC236}">
                <a16:creationId xmlns:a16="http://schemas.microsoft.com/office/drawing/2014/main" id="{789CD5D6-9F62-374C-8890-80ECFDEEBF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F139E0-9B1A-964D-9AC5-70EF2DA6C3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0E2C9-20D8-254A-8DEB-A776DA51B9E9}" type="slidenum">
              <a:rPr lang="en-US" smtClean="0"/>
              <a:t>‹#›</a:t>
            </a:fld>
            <a:endParaRPr lang="en-US"/>
          </a:p>
        </p:txBody>
      </p:sp>
    </p:spTree>
    <p:extLst>
      <p:ext uri="{BB962C8B-B14F-4D97-AF65-F5344CB8AC3E}">
        <p14:creationId xmlns:p14="http://schemas.microsoft.com/office/powerpoint/2010/main" val="4053872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7564" y="665164"/>
            <a:ext cx="11469757" cy="1446422"/>
          </a:xfrm>
        </p:spPr>
        <p:txBody>
          <a:bodyPr>
            <a:normAutofit/>
          </a:bodyPr>
          <a:lstStyle/>
          <a:p>
            <a:pPr>
              <a:spcBef>
                <a:spcPts val="600"/>
              </a:spcBef>
            </a:pPr>
            <a:r>
              <a:rPr lang="en-US" sz="4400" dirty="0" smtClean="0">
                <a:latin typeface="Lato" panose="020F0502020204030203" pitchFamily="34" charset="0"/>
              </a:rPr>
              <a:t>An Introduction to </a:t>
            </a:r>
            <a:r>
              <a:rPr lang="en-US" sz="4400" dirty="0" err="1" smtClean="0">
                <a:latin typeface="Lato" panose="020F0502020204030203" pitchFamily="34" charset="0"/>
              </a:rPr>
              <a:t>eDNA</a:t>
            </a:r>
            <a:r>
              <a:rPr lang="en-US" sz="4400" dirty="0" smtClean="0">
                <a:latin typeface="Lato" panose="020F0502020204030203" pitchFamily="34" charset="0"/>
              </a:rPr>
              <a:t> Surveillance in </a:t>
            </a:r>
            <a:br>
              <a:rPr lang="en-US" sz="4400" dirty="0" smtClean="0">
                <a:latin typeface="Lato" panose="020F0502020204030203" pitchFamily="34" charset="0"/>
              </a:rPr>
            </a:br>
            <a:r>
              <a:rPr lang="en-US" sz="4400" dirty="0" smtClean="0">
                <a:latin typeface="Lato" panose="020F0502020204030203" pitchFamily="34" charset="0"/>
              </a:rPr>
              <a:t>Aquatic Systems</a:t>
            </a:r>
            <a:endParaRPr lang="en-US" sz="4400" dirty="0">
              <a:latin typeface="Lato" panose="020F0502020204030203"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3216" y="5431545"/>
            <a:ext cx="4235488" cy="1166237"/>
          </a:xfrm>
          <a:prstGeom prst="rect">
            <a:avLst/>
          </a:prstGeom>
        </p:spPr>
      </p:pic>
      <p:cxnSp>
        <p:nvCxnSpPr>
          <p:cNvPr id="9" name="Straight Connector 8"/>
          <p:cNvCxnSpPr/>
          <p:nvPr/>
        </p:nvCxnSpPr>
        <p:spPr>
          <a:xfrm>
            <a:off x="4457524" y="4874697"/>
            <a:ext cx="0" cy="1883913"/>
          </a:xfrm>
          <a:prstGeom prst="line">
            <a:avLst/>
          </a:prstGeom>
          <a:ln w="38100">
            <a:solidFill>
              <a:srgbClr val="008751"/>
            </a:solidFill>
          </a:ln>
        </p:spPr>
        <p:style>
          <a:lnRef idx="1">
            <a:schemeClr val="accent1"/>
          </a:lnRef>
          <a:fillRef idx="0">
            <a:schemeClr val="accent1"/>
          </a:fillRef>
          <a:effectRef idx="0">
            <a:schemeClr val="accent1"/>
          </a:effectRef>
          <a:fontRef idx="minor">
            <a:schemeClr val="tx1"/>
          </a:fontRef>
        </p:style>
      </p:cxnSp>
      <p:sp>
        <p:nvSpPr>
          <p:cNvPr id="5" name="Subtitle 4"/>
          <p:cNvSpPr>
            <a:spLocks noGrp="1"/>
          </p:cNvSpPr>
          <p:nvPr>
            <p:ph type="subTitle" idx="1"/>
          </p:nvPr>
        </p:nvSpPr>
        <p:spPr>
          <a:xfrm>
            <a:off x="4616552" y="4961635"/>
            <a:ext cx="5158384" cy="851832"/>
          </a:xfrm>
        </p:spPr>
        <p:txBody>
          <a:bodyPr>
            <a:noAutofit/>
          </a:bodyPr>
          <a:lstStyle/>
          <a:p>
            <a:pPr algn="l"/>
            <a:r>
              <a:rPr lang="en-US" i="1" dirty="0" smtClean="0">
                <a:latin typeface="Lato" panose="020F0502020204030203" pitchFamily="34" charset="0"/>
              </a:rPr>
              <a:t>A science transfer project funded by: </a:t>
            </a:r>
            <a:endParaRPr lang="en-US" i="1" dirty="0">
              <a:latin typeface="Lato" panose="020F0502020204030203" pitchFamily="34" charset="0"/>
            </a:endParaRPr>
          </a:p>
        </p:txBody>
      </p:sp>
      <p:sp>
        <p:nvSpPr>
          <p:cNvPr id="10" name="Rectangle 9"/>
          <p:cNvSpPr/>
          <p:nvPr/>
        </p:nvSpPr>
        <p:spPr>
          <a:xfrm>
            <a:off x="397564" y="2522679"/>
            <a:ext cx="11469757" cy="623248"/>
          </a:xfrm>
          <a:prstGeom prst="rect">
            <a:avLst/>
          </a:prstGeom>
        </p:spPr>
        <p:txBody>
          <a:bodyPr wrap="square">
            <a:spAutoFit/>
          </a:bodyPr>
          <a:lstStyle/>
          <a:p>
            <a:pPr algn="ctr">
              <a:lnSpc>
                <a:spcPct val="115000"/>
              </a:lnSpc>
            </a:pPr>
            <a:r>
              <a:rPr lang="en-US" sz="3000" dirty="0" smtClean="0">
                <a:latin typeface="Lato" panose="020F0502020204030203" pitchFamily="34" charset="0"/>
                <a:ea typeface="Calibri" panose="020F0502020204030204" pitchFamily="34" charset="0"/>
                <a:cs typeface="Calibri" panose="020F0502020204030204" pitchFamily="34" charset="0"/>
              </a:rPr>
              <a:t>C. Jerde</a:t>
            </a:r>
            <a:r>
              <a:rPr lang="en-US" sz="3000" baseline="30000" dirty="0">
                <a:latin typeface="Lato" panose="020F0502020204030203" pitchFamily="34" charset="0"/>
                <a:ea typeface="Calibri" panose="020F0502020204030204" pitchFamily="34" charset="0"/>
                <a:cs typeface="Calibri" panose="020F0502020204030204" pitchFamily="34" charset="0"/>
              </a:rPr>
              <a:t>1</a:t>
            </a:r>
            <a:r>
              <a:rPr lang="en-US" sz="3000" dirty="0" smtClean="0">
                <a:latin typeface="Lato" panose="020F0502020204030203" pitchFamily="34" charset="0"/>
                <a:ea typeface="Calibri" panose="020F0502020204030204" pitchFamily="34" charset="0"/>
                <a:cs typeface="Calibri" panose="020F0502020204030204" pitchFamily="34" charset="0"/>
              </a:rPr>
              <a:t>, </a:t>
            </a:r>
            <a:r>
              <a:rPr lang="en-US" sz="3000" dirty="0">
                <a:latin typeface="Lato" panose="020F0502020204030203" pitchFamily="34" charset="0"/>
                <a:ea typeface="Calibri" panose="020F0502020204030204" pitchFamily="34" charset="0"/>
                <a:cs typeface="Calibri" panose="020F0502020204030204" pitchFamily="34" charset="0"/>
              </a:rPr>
              <a:t>A. </a:t>
            </a:r>
            <a:r>
              <a:rPr lang="en-US" sz="3000" dirty="0" smtClean="0">
                <a:latin typeface="Lato" panose="020F0502020204030203" pitchFamily="34" charset="0"/>
                <a:ea typeface="Calibri" panose="020F0502020204030204" pitchFamily="34" charset="0"/>
                <a:cs typeface="Calibri" panose="020F0502020204030204" pitchFamily="34" charset="0"/>
              </a:rPr>
              <a:t>Welsh</a:t>
            </a:r>
            <a:r>
              <a:rPr lang="en-US" sz="3000" baseline="30000" dirty="0">
                <a:latin typeface="Lato" panose="020F0502020204030203" pitchFamily="34" charset="0"/>
                <a:ea typeface="Calibri" panose="020F0502020204030204" pitchFamily="34" charset="0"/>
                <a:cs typeface="Calibri" panose="020F0502020204030204" pitchFamily="34" charset="0"/>
              </a:rPr>
              <a:t>2</a:t>
            </a:r>
            <a:r>
              <a:rPr lang="en-US" sz="3000" dirty="0" smtClean="0">
                <a:latin typeface="Lato" panose="020F0502020204030203" pitchFamily="34" charset="0"/>
                <a:ea typeface="Calibri" panose="020F0502020204030204" pitchFamily="34" charset="0"/>
                <a:cs typeface="Calibri" panose="020F0502020204030204" pitchFamily="34" charset="0"/>
              </a:rPr>
              <a:t>, </a:t>
            </a:r>
            <a:r>
              <a:rPr lang="en-US" sz="3000" dirty="0">
                <a:latin typeface="Lato" panose="020F0502020204030203" pitchFamily="34" charset="0"/>
                <a:ea typeface="Calibri" panose="020F0502020204030204" pitchFamily="34" charset="0"/>
                <a:cs typeface="Calibri" panose="020F0502020204030204" pitchFamily="34" charset="0"/>
              </a:rPr>
              <a:t>C. </a:t>
            </a:r>
            <a:r>
              <a:rPr lang="en-US" sz="3000" dirty="0" smtClean="0">
                <a:latin typeface="Lato" panose="020F0502020204030203" pitchFamily="34" charset="0"/>
                <a:ea typeface="Calibri" panose="020F0502020204030204" pitchFamily="34" charset="0"/>
                <a:cs typeface="Calibri" panose="020F0502020204030204" pitchFamily="34" charset="0"/>
              </a:rPr>
              <a:t>Wilson</a:t>
            </a:r>
            <a:r>
              <a:rPr lang="en-US" sz="3000" baseline="30000" dirty="0">
                <a:latin typeface="Lato" panose="020F0502020204030203" pitchFamily="34" charset="0"/>
                <a:ea typeface="Calibri" panose="020F0502020204030204" pitchFamily="34" charset="0"/>
                <a:cs typeface="Calibri" panose="020F0502020204030204" pitchFamily="34" charset="0"/>
              </a:rPr>
              <a:t>3</a:t>
            </a:r>
            <a:r>
              <a:rPr lang="en-US" sz="3000" dirty="0" smtClean="0">
                <a:latin typeface="Lato" panose="020F0502020204030203" pitchFamily="34" charset="0"/>
                <a:ea typeface="Calibri" panose="020F0502020204030204" pitchFamily="34" charset="0"/>
                <a:cs typeface="Calibri" panose="020F0502020204030204" pitchFamily="34" charset="0"/>
              </a:rPr>
              <a:t>, M</a:t>
            </a:r>
            <a:r>
              <a:rPr lang="en-US" sz="3000" dirty="0">
                <a:latin typeface="Lato" panose="020F0502020204030203" pitchFamily="34" charset="0"/>
                <a:ea typeface="Calibri" panose="020F0502020204030204" pitchFamily="34" charset="0"/>
                <a:cs typeface="Calibri" panose="020F0502020204030204" pitchFamily="34" charset="0"/>
              </a:rPr>
              <a:t>. </a:t>
            </a:r>
            <a:r>
              <a:rPr lang="en-US" sz="3000" dirty="0" smtClean="0">
                <a:latin typeface="Lato" panose="020F0502020204030203" pitchFamily="34" charset="0"/>
                <a:ea typeface="Calibri" panose="020F0502020204030204" pitchFamily="34" charset="0"/>
                <a:cs typeface="Calibri" panose="020F0502020204030204" pitchFamily="34" charset="0"/>
              </a:rPr>
              <a:t>Docker</a:t>
            </a:r>
            <a:r>
              <a:rPr lang="en-US" sz="3000" baseline="30000" dirty="0">
                <a:latin typeface="Lato" panose="020F0502020204030203" pitchFamily="34" charset="0"/>
                <a:ea typeface="Calibri" panose="020F0502020204030204" pitchFamily="34" charset="0"/>
                <a:cs typeface="Calibri" panose="020F0502020204030204" pitchFamily="34" charset="0"/>
              </a:rPr>
              <a:t>4</a:t>
            </a:r>
            <a:r>
              <a:rPr lang="en-US" sz="3000" dirty="0" smtClean="0">
                <a:latin typeface="Lato" panose="020F0502020204030203" pitchFamily="34" charset="0"/>
                <a:ea typeface="Calibri" panose="020F0502020204030204" pitchFamily="34" charset="0"/>
                <a:cs typeface="Calibri" panose="020F0502020204030204" pitchFamily="34" charset="0"/>
              </a:rPr>
              <a:t>, </a:t>
            </a:r>
            <a:r>
              <a:rPr lang="en-US" sz="3000" dirty="0">
                <a:latin typeface="Lato" panose="020F0502020204030203" pitchFamily="34" charset="0"/>
                <a:ea typeface="Calibri" panose="020F0502020204030204" pitchFamily="34" charset="0"/>
                <a:cs typeface="Calibri" panose="020F0502020204030204" pitchFamily="34" charset="0"/>
              </a:rPr>
              <a:t>B. </a:t>
            </a:r>
            <a:r>
              <a:rPr lang="en-US" sz="3000" dirty="0" smtClean="0">
                <a:latin typeface="Lato" panose="020F0502020204030203" pitchFamily="34" charset="0"/>
                <a:ea typeface="Calibri" panose="020F0502020204030204" pitchFamily="34" charset="0"/>
                <a:cs typeface="Calibri" panose="020F0502020204030204" pitchFamily="34" charset="0"/>
              </a:rPr>
              <a:t>Locke</a:t>
            </a:r>
            <a:r>
              <a:rPr lang="en-US" sz="3000" baseline="30000" dirty="0">
                <a:latin typeface="Lato" panose="020F0502020204030203" pitchFamily="34" charset="0"/>
                <a:ea typeface="Calibri" panose="020F0502020204030204" pitchFamily="34" charset="0"/>
                <a:cs typeface="Calibri" panose="020F0502020204030204" pitchFamily="34" charset="0"/>
              </a:rPr>
              <a:t>5</a:t>
            </a:r>
            <a:r>
              <a:rPr lang="en-US" sz="3000" dirty="0" smtClean="0">
                <a:latin typeface="Lato" panose="020F0502020204030203" pitchFamily="34" charset="0"/>
                <a:ea typeface="Calibri" panose="020F0502020204030204" pitchFamily="34" charset="0"/>
                <a:cs typeface="Calibri" panose="020F0502020204030204" pitchFamily="34" charset="0"/>
              </a:rPr>
              <a:t> </a:t>
            </a:r>
            <a:endParaRPr lang="en-US" sz="3000" dirty="0">
              <a:effectLst/>
              <a:latin typeface="Lato" panose="020F0502020204030203" pitchFamily="34" charset="0"/>
              <a:ea typeface="Calibri" panose="020F0502020204030204" pitchFamily="34" charset="0"/>
              <a:cs typeface="Times New Roman" panose="02020603050405020304" pitchFamily="18" charset="0"/>
            </a:endParaRPr>
          </a:p>
        </p:txBody>
      </p:sp>
      <p:sp>
        <p:nvSpPr>
          <p:cNvPr id="11" name="Subtitle 4"/>
          <p:cNvSpPr txBox="1">
            <a:spLocks/>
          </p:cNvSpPr>
          <p:nvPr/>
        </p:nvSpPr>
        <p:spPr>
          <a:xfrm>
            <a:off x="238538" y="4961635"/>
            <a:ext cx="4335123" cy="16361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000" dirty="0" smtClean="0">
                <a:latin typeface="Lato" panose="020F0502020204030203" pitchFamily="34" charset="0"/>
              </a:rPr>
              <a:t>Uses and Limitations of Environmental DNA (</a:t>
            </a:r>
            <a:r>
              <a:rPr lang="en-US" sz="3000" dirty="0" err="1" smtClean="0">
                <a:latin typeface="Lato" panose="020F0502020204030203" pitchFamily="34" charset="0"/>
              </a:rPr>
              <a:t>eDNA</a:t>
            </a:r>
            <a:r>
              <a:rPr lang="en-US" sz="3000" dirty="0" smtClean="0">
                <a:latin typeface="Lato" panose="020F0502020204030203" pitchFamily="34" charset="0"/>
              </a:rPr>
              <a:t>) in Fisheries Management</a:t>
            </a:r>
            <a:endParaRPr lang="en-US" sz="3000" dirty="0">
              <a:latin typeface="Lato" panose="020F0502020204030203" pitchFamily="34" charset="0"/>
            </a:endParaRPr>
          </a:p>
        </p:txBody>
      </p:sp>
      <p:sp>
        <p:nvSpPr>
          <p:cNvPr id="12" name="Rectangle 11"/>
          <p:cNvSpPr/>
          <p:nvPr/>
        </p:nvSpPr>
        <p:spPr>
          <a:xfrm>
            <a:off x="397564" y="3140733"/>
            <a:ext cx="11469757" cy="1366528"/>
          </a:xfrm>
          <a:prstGeom prst="rect">
            <a:avLst/>
          </a:prstGeom>
        </p:spPr>
        <p:txBody>
          <a:bodyPr wrap="square">
            <a:spAutoFit/>
          </a:bodyPr>
          <a:lstStyle/>
          <a:p>
            <a:pPr algn="ctr">
              <a:lnSpc>
                <a:spcPct val="115000"/>
              </a:lnSpc>
            </a:pPr>
            <a:r>
              <a:rPr lang="en-US" sz="2400" baseline="30000" dirty="0" smtClean="0">
                <a:latin typeface="Lato" panose="020F0502020204030203" pitchFamily="34" charset="0"/>
                <a:ea typeface="Calibri" panose="020F0502020204030204" pitchFamily="34" charset="0"/>
                <a:cs typeface="Calibri" panose="020F0502020204030204" pitchFamily="34" charset="0"/>
              </a:rPr>
              <a:t>1</a:t>
            </a:r>
            <a:r>
              <a:rPr lang="en-US" sz="2400" dirty="0" smtClean="0">
                <a:latin typeface="Lato" panose="020F0502020204030203" pitchFamily="34" charset="0"/>
                <a:ea typeface="Calibri" panose="020F0502020204030204" pitchFamily="34" charset="0"/>
                <a:cs typeface="Calibri" panose="020F0502020204030204" pitchFamily="34" charset="0"/>
              </a:rPr>
              <a:t>University of California – Santa Barbara</a:t>
            </a:r>
            <a:r>
              <a:rPr lang="en-US" sz="2400" dirty="0" smtClean="0">
                <a:latin typeface="Lato" panose="020F0502020204030203" pitchFamily="34" charset="0"/>
                <a:ea typeface="Calibri" panose="020F0502020204030204" pitchFamily="34" charset="0"/>
                <a:cs typeface="Calibri" panose="020F0502020204030204" pitchFamily="34" charset="0"/>
              </a:rPr>
              <a:t>,</a:t>
            </a:r>
            <a:r>
              <a:rPr lang="en-US" sz="2400" baseline="30000" dirty="0">
                <a:latin typeface="Lato" panose="020F0502020204030203" pitchFamily="34" charset="0"/>
                <a:ea typeface="Calibri" panose="020F0502020204030204" pitchFamily="34" charset="0"/>
                <a:cs typeface="Calibri" panose="020F0502020204030204" pitchFamily="34" charset="0"/>
              </a:rPr>
              <a:t> </a:t>
            </a:r>
            <a:r>
              <a:rPr lang="en-US" sz="2400" baseline="30000" dirty="0" smtClean="0">
                <a:latin typeface="Lato" panose="020F0502020204030203" pitchFamily="34" charset="0"/>
                <a:ea typeface="Calibri" panose="020F0502020204030204" pitchFamily="34" charset="0"/>
                <a:cs typeface="Calibri" panose="020F0502020204030204" pitchFamily="34" charset="0"/>
              </a:rPr>
              <a:t>2</a:t>
            </a:r>
            <a:r>
              <a:rPr lang="en-US" sz="2400" dirty="0" smtClean="0">
                <a:latin typeface="Lato" panose="020F0502020204030203" pitchFamily="34" charset="0"/>
                <a:ea typeface="Calibri" panose="020F0502020204030204" pitchFamily="34" charset="0"/>
                <a:cs typeface="Calibri" panose="020F0502020204030204" pitchFamily="34" charset="0"/>
              </a:rPr>
              <a:t>West </a:t>
            </a:r>
            <a:r>
              <a:rPr lang="en-US" sz="2400" dirty="0">
                <a:latin typeface="Lato" panose="020F0502020204030203" pitchFamily="34" charset="0"/>
                <a:ea typeface="Calibri" panose="020F0502020204030204" pitchFamily="34" charset="0"/>
                <a:cs typeface="Calibri" panose="020F0502020204030204" pitchFamily="34" charset="0"/>
              </a:rPr>
              <a:t>Virginia </a:t>
            </a:r>
            <a:r>
              <a:rPr lang="en-US" sz="2400" dirty="0" smtClean="0">
                <a:latin typeface="Lato" panose="020F0502020204030203" pitchFamily="34" charset="0"/>
                <a:ea typeface="Calibri" panose="020F0502020204030204" pitchFamily="34" charset="0"/>
                <a:cs typeface="Calibri" panose="020F0502020204030204" pitchFamily="34" charset="0"/>
              </a:rPr>
              <a:t>University,</a:t>
            </a:r>
            <a:endParaRPr lang="en-US" sz="2400" dirty="0">
              <a:latin typeface="Lato" panose="020F0502020204030203" pitchFamily="34" charset="0"/>
              <a:ea typeface="Calibri" panose="020F0502020204030204" pitchFamily="34" charset="0"/>
              <a:cs typeface="Times New Roman" panose="02020603050405020304" pitchFamily="18" charset="0"/>
            </a:endParaRPr>
          </a:p>
          <a:p>
            <a:pPr algn="ctr">
              <a:lnSpc>
                <a:spcPct val="115000"/>
              </a:lnSpc>
            </a:pPr>
            <a:r>
              <a:rPr lang="en-US" sz="2400" baseline="30000" dirty="0">
                <a:latin typeface="Lato" panose="020F0502020204030203" pitchFamily="34" charset="0"/>
                <a:ea typeface="Calibri" panose="020F0502020204030204" pitchFamily="34" charset="0"/>
                <a:cs typeface="Calibri" panose="020F0502020204030204" pitchFamily="34" charset="0"/>
              </a:rPr>
              <a:t>3,5</a:t>
            </a:r>
            <a:r>
              <a:rPr lang="en-US" sz="2400" dirty="0">
                <a:latin typeface="Lato" panose="020F0502020204030203" pitchFamily="34" charset="0"/>
                <a:ea typeface="Calibri" panose="020F0502020204030204" pitchFamily="34" charset="0"/>
                <a:cs typeface="Calibri" panose="020F0502020204030204" pitchFamily="34" charset="0"/>
              </a:rPr>
              <a:t>Ontario Ministry of Natural Resources and </a:t>
            </a:r>
            <a:r>
              <a:rPr lang="en-US" sz="2400" dirty="0" smtClean="0">
                <a:latin typeface="Lato" panose="020F0502020204030203" pitchFamily="34" charset="0"/>
                <a:ea typeface="Calibri" panose="020F0502020204030204" pitchFamily="34" charset="0"/>
                <a:cs typeface="Calibri" panose="020F0502020204030204" pitchFamily="34" charset="0"/>
              </a:rPr>
              <a:t>Forestry, </a:t>
            </a:r>
            <a:endParaRPr lang="en-US" sz="2400" dirty="0">
              <a:latin typeface="Lato" panose="020F0502020204030203" pitchFamily="34" charset="0"/>
              <a:ea typeface="Calibri" panose="020F0502020204030204" pitchFamily="34" charset="0"/>
              <a:cs typeface="Times New Roman" panose="02020603050405020304" pitchFamily="18" charset="0"/>
            </a:endParaRPr>
          </a:p>
          <a:p>
            <a:pPr algn="ctr">
              <a:lnSpc>
                <a:spcPct val="115000"/>
              </a:lnSpc>
            </a:pPr>
            <a:r>
              <a:rPr lang="en-US" sz="2400" dirty="0" smtClean="0">
                <a:latin typeface="Lato" panose="020F0502020204030203" pitchFamily="34" charset="0"/>
                <a:ea typeface="Calibri" panose="020F0502020204030204" pitchFamily="34" charset="0"/>
                <a:cs typeface="Calibri" panose="020F0502020204030204" pitchFamily="34" charset="0"/>
              </a:rPr>
              <a:t> </a:t>
            </a:r>
            <a:r>
              <a:rPr lang="en-US" sz="2400" baseline="30000" dirty="0">
                <a:latin typeface="Lato" panose="020F0502020204030203" pitchFamily="34" charset="0"/>
                <a:ea typeface="Calibri" panose="020F0502020204030204" pitchFamily="34" charset="0"/>
                <a:cs typeface="Calibri" panose="020F0502020204030204" pitchFamily="34" charset="0"/>
              </a:rPr>
              <a:t>4</a:t>
            </a:r>
            <a:r>
              <a:rPr lang="en-US" sz="2400" dirty="0" smtClean="0">
                <a:latin typeface="Lato" panose="020F0502020204030203" pitchFamily="34" charset="0"/>
                <a:ea typeface="Calibri" panose="020F0502020204030204" pitchFamily="34" charset="0"/>
                <a:cs typeface="Calibri" panose="020F0502020204030204" pitchFamily="34" charset="0"/>
              </a:rPr>
              <a:t>University </a:t>
            </a:r>
            <a:r>
              <a:rPr lang="en-US" sz="2400" dirty="0">
                <a:latin typeface="Lato" panose="020F0502020204030203" pitchFamily="34" charset="0"/>
                <a:ea typeface="Calibri" panose="020F0502020204030204" pitchFamily="34" charset="0"/>
                <a:cs typeface="Calibri" panose="020F0502020204030204" pitchFamily="34" charset="0"/>
              </a:rPr>
              <a:t>of </a:t>
            </a:r>
            <a:r>
              <a:rPr lang="en-US" sz="2400" dirty="0" smtClean="0">
                <a:latin typeface="Lato" panose="020F0502020204030203" pitchFamily="34" charset="0"/>
                <a:ea typeface="Calibri" panose="020F0502020204030204" pitchFamily="34" charset="0"/>
                <a:cs typeface="Calibri" panose="020F0502020204030204" pitchFamily="34" charset="0"/>
              </a:rPr>
              <a:t>Manitoba</a:t>
            </a:r>
            <a:endParaRPr lang="en-US" sz="2400" dirty="0">
              <a:latin typeface="Lato" panose="020F050202020403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1721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9EEDA5-8127-9B4C-8BEE-4D255734D5EE}"/>
              </a:ext>
            </a:extLst>
          </p:cNvPr>
          <p:cNvPicPr>
            <a:picLocks noChangeAspect="1"/>
          </p:cNvPicPr>
          <p:nvPr/>
        </p:nvPicPr>
        <p:blipFill>
          <a:blip r:embed="rId3"/>
          <a:stretch>
            <a:fillRect/>
          </a:stretch>
        </p:blipFill>
        <p:spPr>
          <a:xfrm>
            <a:off x="8710232" y="3720241"/>
            <a:ext cx="2819400" cy="2133600"/>
          </a:xfrm>
          <a:prstGeom prst="rect">
            <a:avLst/>
          </a:prstGeom>
        </p:spPr>
      </p:pic>
      <p:sp>
        <p:nvSpPr>
          <p:cNvPr id="12" name="TextBox 11">
            <a:extLst>
              <a:ext uri="{FF2B5EF4-FFF2-40B4-BE49-F238E27FC236}">
                <a16:creationId xmlns:a16="http://schemas.microsoft.com/office/drawing/2014/main" id="{FBB3C1F7-A290-8F44-98AE-EC6756147F87}"/>
              </a:ext>
            </a:extLst>
          </p:cNvPr>
          <p:cNvSpPr txBox="1"/>
          <p:nvPr/>
        </p:nvSpPr>
        <p:spPr>
          <a:xfrm>
            <a:off x="391885" y="720654"/>
            <a:ext cx="7233558" cy="584775"/>
          </a:xfrm>
          <a:prstGeom prst="rect">
            <a:avLst/>
          </a:prstGeom>
          <a:noFill/>
        </p:spPr>
        <p:txBody>
          <a:bodyPr wrap="square" rtlCol="0">
            <a:spAutoFit/>
          </a:bodyPr>
          <a:lstStyle/>
          <a:p>
            <a:r>
              <a:rPr lang="en-US" sz="3200" b="1" dirty="0"/>
              <a:t>What is </a:t>
            </a:r>
            <a:r>
              <a:rPr lang="en-US" sz="3200" b="1" dirty="0">
                <a:latin typeface="Lato" panose="020F0502020204030203" pitchFamily="34" charset="0"/>
              </a:rPr>
              <a:t>environmental</a:t>
            </a:r>
            <a:r>
              <a:rPr lang="en-US" sz="3200" b="1" dirty="0"/>
              <a:t> DNA (eDNA)?</a:t>
            </a:r>
          </a:p>
        </p:txBody>
      </p:sp>
      <p:sp>
        <p:nvSpPr>
          <p:cNvPr id="13" name="TextBox 12">
            <a:extLst>
              <a:ext uri="{FF2B5EF4-FFF2-40B4-BE49-F238E27FC236}">
                <a16:creationId xmlns:a16="http://schemas.microsoft.com/office/drawing/2014/main" id="{9184954A-F42C-0143-BC4B-23A0D6B3B410}"/>
              </a:ext>
            </a:extLst>
          </p:cNvPr>
          <p:cNvSpPr txBox="1"/>
          <p:nvPr/>
        </p:nvSpPr>
        <p:spPr>
          <a:xfrm>
            <a:off x="391885" y="1703923"/>
            <a:ext cx="11552465" cy="2677656"/>
          </a:xfrm>
          <a:prstGeom prst="rect">
            <a:avLst/>
          </a:prstGeom>
          <a:noFill/>
        </p:spPr>
        <p:txBody>
          <a:bodyPr wrap="square" rtlCol="0">
            <a:spAutoFit/>
          </a:bodyPr>
          <a:lstStyle/>
          <a:p>
            <a:r>
              <a:rPr lang="en-US" sz="2800" dirty="0">
                <a:latin typeface="Lato" panose="020F0502020204030203" pitchFamily="34" charset="0"/>
              </a:rPr>
              <a:t>All organisms shed cells into the environment (e.g. dandruff).  In aquatic systems, DNA from species is released into the water in the form of sloughed cells found in urine, feces, and mucus. The DNA can be found in small organelles (parts of cells like the mitochondria) or in larger pieces of tissue made up of many cells.  </a:t>
            </a:r>
          </a:p>
          <a:p>
            <a:endParaRPr lang="en-US" sz="2800" dirty="0">
              <a:latin typeface="Lato" panose="020F0502020204030203" pitchFamily="34" charset="0"/>
            </a:endParaRPr>
          </a:p>
        </p:txBody>
      </p:sp>
      <p:sp>
        <p:nvSpPr>
          <p:cNvPr id="2" name="Rectangle 1">
            <a:extLst>
              <a:ext uri="{FF2B5EF4-FFF2-40B4-BE49-F238E27FC236}">
                <a16:creationId xmlns:a16="http://schemas.microsoft.com/office/drawing/2014/main" id="{A143C3EA-3EC3-0B4B-9270-8B89382A35AA}"/>
              </a:ext>
            </a:extLst>
          </p:cNvPr>
          <p:cNvSpPr/>
          <p:nvPr/>
        </p:nvSpPr>
        <p:spPr>
          <a:xfrm>
            <a:off x="391885" y="4709470"/>
            <a:ext cx="7824652" cy="830997"/>
          </a:xfrm>
          <a:prstGeom prst="rect">
            <a:avLst/>
          </a:prstGeom>
        </p:spPr>
        <p:txBody>
          <a:bodyPr wrap="square">
            <a:spAutoFit/>
          </a:bodyPr>
          <a:lstStyle/>
          <a:p>
            <a:r>
              <a:rPr lang="en-US" sz="2400" b="1" dirty="0">
                <a:latin typeface="Lato" panose="020F0502020204030203" pitchFamily="34" charset="0"/>
              </a:rPr>
              <a:t>The idea is that it is easier to catch the DNA than it is to catch the fish!</a:t>
            </a:r>
          </a:p>
        </p:txBody>
      </p:sp>
    </p:spTree>
    <p:extLst>
      <p:ext uri="{BB962C8B-B14F-4D97-AF65-F5344CB8AC3E}">
        <p14:creationId xmlns:p14="http://schemas.microsoft.com/office/powerpoint/2010/main" val="1177681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20570F-0CBB-F140-AE77-D0B2C5C3FC02}"/>
              </a:ext>
            </a:extLst>
          </p:cNvPr>
          <p:cNvPicPr>
            <a:picLocks noChangeAspect="1"/>
          </p:cNvPicPr>
          <p:nvPr/>
        </p:nvPicPr>
        <p:blipFill>
          <a:blip r:embed="rId3"/>
          <a:stretch>
            <a:fillRect/>
          </a:stretch>
        </p:blipFill>
        <p:spPr>
          <a:xfrm>
            <a:off x="10637157" y="541883"/>
            <a:ext cx="1384300" cy="1930400"/>
          </a:xfrm>
          <a:prstGeom prst="rect">
            <a:avLst/>
          </a:prstGeom>
        </p:spPr>
      </p:pic>
      <p:sp>
        <p:nvSpPr>
          <p:cNvPr id="6" name="TextBox 5">
            <a:extLst>
              <a:ext uri="{FF2B5EF4-FFF2-40B4-BE49-F238E27FC236}">
                <a16:creationId xmlns:a16="http://schemas.microsoft.com/office/drawing/2014/main" id="{60CA4873-862F-2645-AB53-8B4CA2C36C18}"/>
              </a:ext>
            </a:extLst>
          </p:cNvPr>
          <p:cNvSpPr txBox="1"/>
          <p:nvPr/>
        </p:nvSpPr>
        <p:spPr>
          <a:xfrm>
            <a:off x="391885" y="813120"/>
            <a:ext cx="7233558" cy="584775"/>
          </a:xfrm>
          <a:prstGeom prst="rect">
            <a:avLst/>
          </a:prstGeom>
          <a:noFill/>
        </p:spPr>
        <p:txBody>
          <a:bodyPr wrap="square" rtlCol="0">
            <a:spAutoFit/>
          </a:bodyPr>
          <a:lstStyle/>
          <a:p>
            <a:r>
              <a:rPr lang="en-US" sz="3200" b="1" dirty="0">
                <a:latin typeface="Lato" panose="020F0502020204030203" pitchFamily="34" charset="0"/>
              </a:rPr>
              <a:t>Why do we use eDNA?</a:t>
            </a:r>
          </a:p>
        </p:txBody>
      </p:sp>
      <p:grpSp>
        <p:nvGrpSpPr>
          <p:cNvPr id="9" name="Group 8"/>
          <p:cNvGrpSpPr/>
          <p:nvPr/>
        </p:nvGrpSpPr>
        <p:grpSpPr>
          <a:xfrm>
            <a:off x="391885" y="1607505"/>
            <a:ext cx="9857015" cy="830997"/>
            <a:chOff x="391885" y="1186271"/>
            <a:chExt cx="9857015" cy="830997"/>
          </a:xfrm>
        </p:grpSpPr>
        <p:pic>
          <p:nvPicPr>
            <p:cNvPr id="5" name="Picture 4">
              <a:extLst>
                <a:ext uri="{FF2B5EF4-FFF2-40B4-BE49-F238E27FC236}">
                  <a16:creationId xmlns:a16="http://schemas.microsoft.com/office/drawing/2014/main" id="{432444DE-0E0F-1E4A-9F07-72306550DAF0}"/>
                </a:ext>
              </a:extLst>
            </p:cNvPr>
            <p:cNvPicPr>
              <a:picLocks noChangeAspect="1"/>
            </p:cNvPicPr>
            <p:nvPr/>
          </p:nvPicPr>
          <p:blipFill>
            <a:blip r:embed="rId4"/>
            <a:stretch>
              <a:fillRect/>
            </a:stretch>
          </p:blipFill>
          <p:spPr>
            <a:xfrm rot="16200000">
              <a:off x="243604" y="1396029"/>
              <a:ext cx="708042" cy="411480"/>
            </a:xfrm>
            <a:prstGeom prst="rect">
              <a:avLst/>
            </a:prstGeom>
          </p:spPr>
        </p:pic>
        <p:sp>
          <p:nvSpPr>
            <p:cNvPr id="2" name="TextBox 1">
              <a:extLst>
                <a:ext uri="{FF2B5EF4-FFF2-40B4-BE49-F238E27FC236}">
                  <a16:creationId xmlns:a16="http://schemas.microsoft.com/office/drawing/2014/main" id="{4CD5EAA8-BC4F-AD4A-B3CF-A6AC82A16C38}"/>
                </a:ext>
              </a:extLst>
            </p:cNvPr>
            <p:cNvSpPr txBox="1"/>
            <p:nvPr/>
          </p:nvSpPr>
          <p:spPr>
            <a:xfrm>
              <a:off x="920070" y="1186271"/>
              <a:ext cx="9328830" cy="830997"/>
            </a:xfrm>
            <a:prstGeom prst="rect">
              <a:avLst/>
            </a:prstGeom>
            <a:noFill/>
          </p:spPr>
          <p:txBody>
            <a:bodyPr wrap="square" rtlCol="0">
              <a:spAutoFit/>
            </a:bodyPr>
            <a:lstStyle/>
            <a:p>
              <a:r>
                <a:rPr lang="en-US" sz="2400" dirty="0">
                  <a:latin typeface="Lato" panose="020F0502020204030203" pitchFamily="34" charset="0"/>
                </a:rPr>
                <a:t>Not all species are easy to catch using traditional methods (hook and line, nets, electrofishing, trawls)</a:t>
              </a:r>
            </a:p>
          </p:txBody>
        </p:sp>
      </p:grpSp>
      <p:grpSp>
        <p:nvGrpSpPr>
          <p:cNvPr id="11" name="Group 10"/>
          <p:cNvGrpSpPr/>
          <p:nvPr/>
        </p:nvGrpSpPr>
        <p:grpSpPr>
          <a:xfrm>
            <a:off x="386795" y="2764296"/>
            <a:ext cx="9862105" cy="830997"/>
            <a:chOff x="386795" y="2427799"/>
            <a:chExt cx="9862105" cy="830997"/>
          </a:xfrm>
        </p:grpSpPr>
        <p:pic>
          <p:nvPicPr>
            <p:cNvPr id="8" name="Picture 7">
              <a:extLst>
                <a:ext uri="{FF2B5EF4-FFF2-40B4-BE49-F238E27FC236}">
                  <a16:creationId xmlns:a16="http://schemas.microsoft.com/office/drawing/2014/main" id="{24D5681A-B392-3C49-BD8F-C152B244E060}"/>
                </a:ext>
              </a:extLst>
            </p:cNvPr>
            <p:cNvPicPr>
              <a:picLocks noChangeAspect="1"/>
            </p:cNvPicPr>
            <p:nvPr/>
          </p:nvPicPr>
          <p:blipFill>
            <a:blip r:embed="rId4"/>
            <a:stretch>
              <a:fillRect/>
            </a:stretch>
          </p:blipFill>
          <p:spPr>
            <a:xfrm rot="16200000">
              <a:off x="238514" y="2637557"/>
              <a:ext cx="708042" cy="411480"/>
            </a:xfrm>
            <a:prstGeom prst="rect">
              <a:avLst/>
            </a:prstGeom>
          </p:spPr>
        </p:pic>
        <p:sp>
          <p:nvSpPr>
            <p:cNvPr id="3" name="TextBox 2">
              <a:extLst>
                <a:ext uri="{FF2B5EF4-FFF2-40B4-BE49-F238E27FC236}">
                  <a16:creationId xmlns:a16="http://schemas.microsoft.com/office/drawing/2014/main" id="{E163DDC2-F44C-4742-8EA1-4F975CE8AEE3}"/>
                </a:ext>
              </a:extLst>
            </p:cNvPr>
            <p:cNvSpPr txBox="1"/>
            <p:nvPr/>
          </p:nvSpPr>
          <p:spPr>
            <a:xfrm>
              <a:off x="920070" y="2427799"/>
              <a:ext cx="9328830" cy="830997"/>
            </a:xfrm>
            <a:prstGeom prst="rect">
              <a:avLst/>
            </a:prstGeom>
            <a:noFill/>
          </p:spPr>
          <p:txBody>
            <a:bodyPr wrap="square" rtlCol="0">
              <a:spAutoFit/>
            </a:bodyPr>
            <a:lstStyle/>
            <a:p>
              <a:r>
                <a:rPr lang="en-US" sz="2400" dirty="0">
                  <a:latin typeface="Lato" panose="020F0502020204030203" pitchFamily="34" charset="0"/>
                </a:rPr>
                <a:t>Even when species are easily caught, if the species is rare, then they are often missed</a:t>
              </a:r>
            </a:p>
          </p:txBody>
        </p:sp>
      </p:grpSp>
      <p:grpSp>
        <p:nvGrpSpPr>
          <p:cNvPr id="13" name="Group 12"/>
          <p:cNvGrpSpPr/>
          <p:nvPr/>
        </p:nvGrpSpPr>
        <p:grpSpPr>
          <a:xfrm>
            <a:off x="386795" y="3921087"/>
            <a:ext cx="9862106" cy="830997"/>
            <a:chOff x="386795" y="3718511"/>
            <a:chExt cx="9862106" cy="830997"/>
          </a:xfrm>
        </p:grpSpPr>
        <p:pic>
          <p:nvPicPr>
            <p:cNvPr id="10" name="Picture 9">
              <a:extLst>
                <a:ext uri="{FF2B5EF4-FFF2-40B4-BE49-F238E27FC236}">
                  <a16:creationId xmlns:a16="http://schemas.microsoft.com/office/drawing/2014/main" id="{3F8C67F4-43B4-1343-84C8-09879A01D113}"/>
                </a:ext>
              </a:extLst>
            </p:cNvPr>
            <p:cNvPicPr>
              <a:picLocks noChangeAspect="1"/>
            </p:cNvPicPr>
            <p:nvPr/>
          </p:nvPicPr>
          <p:blipFill>
            <a:blip r:embed="rId4"/>
            <a:stretch>
              <a:fillRect/>
            </a:stretch>
          </p:blipFill>
          <p:spPr>
            <a:xfrm rot="16200000">
              <a:off x="238514" y="3928269"/>
              <a:ext cx="708042" cy="411480"/>
            </a:xfrm>
            <a:prstGeom prst="rect">
              <a:avLst/>
            </a:prstGeom>
          </p:spPr>
        </p:pic>
        <p:sp>
          <p:nvSpPr>
            <p:cNvPr id="12" name="TextBox 11">
              <a:extLst>
                <a:ext uri="{FF2B5EF4-FFF2-40B4-BE49-F238E27FC236}">
                  <a16:creationId xmlns:a16="http://schemas.microsoft.com/office/drawing/2014/main" id="{FCB4A87C-0F10-C74B-BC81-EDAB4BED5ADA}"/>
                </a:ext>
              </a:extLst>
            </p:cNvPr>
            <p:cNvSpPr txBox="1"/>
            <p:nvPr/>
          </p:nvSpPr>
          <p:spPr>
            <a:xfrm>
              <a:off x="920071" y="3718511"/>
              <a:ext cx="9328830" cy="830997"/>
            </a:xfrm>
            <a:prstGeom prst="rect">
              <a:avLst/>
            </a:prstGeom>
            <a:noFill/>
          </p:spPr>
          <p:txBody>
            <a:bodyPr wrap="square" rtlCol="0">
              <a:spAutoFit/>
            </a:bodyPr>
            <a:lstStyle/>
            <a:p>
              <a:r>
                <a:rPr lang="en-US" sz="2400" dirty="0">
                  <a:latin typeface="Lato" panose="020F0502020204030203" pitchFamily="34" charset="0"/>
                </a:rPr>
                <a:t>In large systems, such as the Laurentian Great Lakes, it is impossible to sample everywhere using traditional methods</a:t>
              </a:r>
            </a:p>
          </p:txBody>
        </p:sp>
      </p:grpSp>
      <p:sp>
        <p:nvSpPr>
          <p:cNvPr id="4" name="TextBox 3">
            <a:extLst>
              <a:ext uri="{FF2B5EF4-FFF2-40B4-BE49-F238E27FC236}">
                <a16:creationId xmlns:a16="http://schemas.microsoft.com/office/drawing/2014/main" id="{86F564C7-8D06-C542-8A99-6037A7956C97}"/>
              </a:ext>
            </a:extLst>
          </p:cNvPr>
          <p:cNvSpPr txBox="1"/>
          <p:nvPr/>
        </p:nvSpPr>
        <p:spPr>
          <a:xfrm>
            <a:off x="514350" y="5108956"/>
            <a:ext cx="11176907" cy="830997"/>
          </a:xfrm>
          <a:prstGeom prst="rect">
            <a:avLst/>
          </a:prstGeom>
          <a:noFill/>
        </p:spPr>
        <p:txBody>
          <a:bodyPr wrap="square" rtlCol="0">
            <a:spAutoFit/>
          </a:bodyPr>
          <a:lstStyle/>
          <a:p>
            <a:pPr algn="ctr"/>
            <a:r>
              <a:rPr lang="en-US" sz="2400" b="1" dirty="0">
                <a:latin typeface="Lato" panose="020F0502020204030203" pitchFamily="34" charset="0"/>
              </a:rPr>
              <a:t>eDNA can be applied for difficult to capture species, at low abundance, in places where traditional methods are difficult to deploy, and across vast landscapes</a:t>
            </a:r>
          </a:p>
        </p:txBody>
      </p:sp>
    </p:spTree>
    <p:extLst>
      <p:ext uri="{BB962C8B-B14F-4D97-AF65-F5344CB8AC3E}">
        <p14:creationId xmlns:p14="http://schemas.microsoft.com/office/powerpoint/2010/main" val="633772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CA4873-862F-2645-AB53-8B4CA2C36C18}"/>
              </a:ext>
            </a:extLst>
          </p:cNvPr>
          <p:cNvSpPr txBox="1"/>
          <p:nvPr/>
        </p:nvSpPr>
        <p:spPr>
          <a:xfrm>
            <a:off x="391885" y="792574"/>
            <a:ext cx="11225894" cy="584775"/>
          </a:xfrm>
          <a:prstGeom prst="rect">
            <a:avLst/>
          </a:prstGeom>
          <a:noFill/>
        </p:spPr>
        <p:txBody>
          <a:bodyPr wrap="square" rtlCol="0">
            <a:spAutoFit/>
          </a:bodyPr>
          <a:lstStyle/>
          <a:p>
            <a:r>
              <a:rPr lang="en-US" sz="3200" b="1" dirty="0">
                <a:latin typeface="Lato" panose="020F0502020204030203" pitchFamily="34" charset="0"/>
              </a:rPr>
              <a:t>How does eDNA surveillance work (in general)?</a:t>
            </a:r>
          </a:p>
        </p:txBody>
      </p:sp>
      <p:pic>
        <p:nvPicPr>
          <p:cNvPr id="3" name="Picture 2">
            <a:extLst>
              <a:ext uri="{FF2B5EF4-FFF2-40B4-BE49-F238E27FC236}">
                <a16:creationId xmlns:a16="http://schemas.microsoft.com/office/drawing/2014/main" id="{FE81FADB-4FAB-5943-B73E-40780D8D9DE0}"/>
              </a:ext>
            </a:extLst>
          </p:cNvPr>
          <p:cNvPicPr>
            <a:picLocks noChangeAspect="1"/>
          </p:cNvPicPr>
          <p:nvPr/>
        </p:nvPicPr>
        <p:blipFill>
          <a:blip r:embed="rId3"/>
          <a:stretch>
            <a:fillRect/>
          </a:stretch>
        </p:blipFill>
        <p:spPr>
          <a:xfrm>
            <a:off x="5609665" y="1380423"/>
            <a:ext cx="6582335" cy="5086350"/>
          </a:xfrm>
          <a:prstGeom prst="rect">
            <a:avLst/>
          </a:prstGeom>
        </p:spPr>
      </p:pic>
      <p:grpSp>
        <p:nvGrpSpPr>
          <p:cNvPr id="2" name="Group 1"/>
          <p:cNvGrpSpPr/>
          <p:nvPr/>
        </p:nvGrpSpPr>
        <p:grpSpPr>
          <a:xfrm>
            <a:off x="380879" y="1620630"/>
            <a:ext cx="4370287" cy="629371"/>
            <a:chOff x="383721" y="1219942"/>
            <a:chExt cx="4370287" cy="629371"/>
          </a:xfrm>
        </p:grpSpPr>
        <p:pic>
          <p:nvPicPr>
            <p:cNvPr id="10" name="Picture 9">
              <a:extLst>
                <a:ext uri="{FF2B5EF4-FFF2-40B4-BE49-F238E27FC236}">
                  <a16:creationId xmlns:a16="http://schemas.microsoft.com/office/drawing/2014/main" id="{B7CD5AA4-DE88-BC40-906F-CE008D807C76}"/>
                </a:ext>
              </a:extLst>
            </p:cNvPr>
            <p:cNvPicPr>
              <a:picLocks noChangeAspect="1"/>
            </p:cNvPicPr>
            <p:nvPr/>
          </p:nvPicPr>
          <p:blipFill>
            <a:blip r:embed="rId4"/>
            <a:stretch>
              <a:fillRect/>
            </a:stretch>
          </p:blipFill>
          <p:spPr>
            <a:xfrm rot="16200000">
              <a:off x="251915" y="1351748"/>
              <a:ext cx="629371" cy="365760"/>
            </a:xfrm>
            <a:prstGeom prst="rect">
              <a:avLst/>
            </a:prstGeom>
          </p:spPr>
        </p:pic>
        <p:sp>
          <p:nvSpPr>
            <p:cNvPr id="4" name="TextBox 3">
              <a:extLst>
                <a:ext uri="{FF2B5EF4-FFF2-40B4-BE49-F238E27FC236}">
                  <a16:creationId xmlns:a16="http://schemas.microsoft.com/office/drawing/2014/main" id="{5D5C23F4-F3BF-784D-89FF-5C424BDC4D58}"/>
                </a:ext>
              </a:extLst>
            </p:cNvPr>
            <p:cNvSpPr txBox="1"/>
            <p:nvPr/>
          </p:nvSpPr>
          <p:spPr>
            <a:xfrm>
              <a:off x="938540" y="1303796"/>
              <a:ext cx="3815468" cy="461665"/>
            </a:xfrm>
            <a:prstGeom prst="rect">
              <a:avLst/>
            </a:prstGeom>
            <a:noFill/>
          </p:spPr>
          <p:txBody>
            <a:bodyPr wrap="none" rtlCol="0">
              <a:spAutoFit/>
            </a:bodyPr>
            <a:lstStyle/>
            <a:p>
              <a:r>
                <a:rPr lang="en-US" sz="2400" dirty="0">
                  <a:latin typeface="Lato" panose="020F0502020204030203" pitchFamily="34" charset="0"/>
                </a:rPr>
                <a:t>A water sample is collected</a:t>
              </a:r>
            </a:p>
          </p:txBody>
        </p:sp>
      </p:grpSp>
      <p:grpSp>
        <p:nvGrpSpPr>
          <p:cNvPr id="7" name="Group 6"/>
          <p:cNvGrpSpPr/>
          <p:nvPr/>
        </p:nvGrpSpPr>
        <p:grpSpPr>
          <a:xfrm>
            <a:off x="380879" y="3294866"/>
            <a:ext cx="5554788" cy="629371"/>
            <a:chOff x="378389" y="3270139"/>
            <a:chExt cx="5554788" cy="629371"/>
          </a:xfrm>
        </p:grpSpPr>
        <p:sp>
          <p:nvSpPr>
            <p:cNvPr id="8" name="TextBox 7">
              <a:extLst>
                <a:ext uri="{FF2B5EF4-FFF2-40B4-BE49-F238E27FC236}">
                  <a16:creationId xmlns:a16="http://schemas.microsoft.com/office/drawing/2014/main" id="{CEF9BA8E-C5D8-4F47-AFB9-B6C2FC9E7486}"/>
                </a:ext>
              </a:extLst>
            </p:cNvPr>
            <p:cNvSpPr txBox="1"/>
            <p:nvPr/>
          </p:nvSpPr>
          <p:spPr>
            <a:xfrm>
              <a:off x="938540" y="3353993"/>
              <a:ext cx="4994637" cy="461665"/>
            </a:xfrm>
            <a:prstGeom prst="rect">
              <a:avLst/>
            </a:prstGeom>
            <a:noFill/>
          </p:spPr>
          <p:txBody>
            <a:bodyPr wrap="none" rtlCol="0">
              <a:spAutoFit/>
            </a:bodyPr>
            <a:lstStyle/>
            <a:p>
              <a:r>
                <a:rPr lang="en-US" sz="2400" dirty="0">
                  <a:latin typeface="Lato" panose="020F0502020204030203" pitchFamily="34" charset="0"/>
                </a:rPr>
                <a:t>The DNA is extracted from the filter</a:t>
              </a:r>
            </a:p>
          </p:txBody>
        </p:sp>
        <p:pic>
          <p:nvPicPr>
            <p:cNvPr id="13" name="Picture 12">
              <a:extLst>
                <a:ext uri="{FF2B5EF4-FFF2-40B4-BE49-F238E27FC236}">
                  <a16:creationId xmlns:a16="http://schemas.microsoft.com/office/drawing/2014/main" id="{4CF718A4-5F04-7B46-8BF2-F9F9CBD77D78}"/>
                </a:ext>
              </a:extLst>
            </p:cNvPr>
            <p:cNvPicPr>
              <a:picLocks noChangeAspect="1"/>
            </p:cNvPicPr>
            <p:nvPr/>
          </p:nvPicPr>
          <p:blipFill>
            <a:blip r:embed="rId4"/>
            <a:stretch>
              <a:fillRect/>
            </a:stretch>
          </p:blipFill>
          <p:spPr>
            <a:xfrm rot="16200000">
              <a:off x="246583" y="3401945"/>
              <a:ext cx="629371" cy="365760"/>
            </a:xfrm>
            <a:prstGeom prst="rect">
              <a:avLst/>
            </a:prstGeom>
          </p:spPr>
        </p:pic>
      </p:grpSp>
      <p:grpSp>
        <p:nvGrpSpPr>
          <p:cNvPr id="9" name="Group 8"/>
          <p:cNvGrpSpPr/>
          <p:nvPr/>
        </p:nvGrpSpPr>
        <p:grpSpPr>
          <a:xfrm>
            <a:off x="380879" y="4131984"/>
            <a:ext cx="5432209" cy="830997"/>
            <a:chOff x="380879" y="4144953"/>
            <a:chExt cx="5565794" cy="830997"/>
          </a:xfrm>
        </p:grpSpPr>
        <p:sp>
          <p:nvSpPr>
            <p:cNvPr id="12" name="TextBox 11">
              <a:extLst>
                <a:ext uri="{FF2B5EF4-FFF2-40B4-BE49-F238E27FC236}">
                  <a16:creationId xmlns:a16="http://schemas.microsoft.com/office/drawing/2014/main" id="{D774147E-AA99-064A-9AA9-9C9EA39263B0}"/>
                </a:ext>
              </a:extLst>
            </p:cNvPr>
            <p:cNvSpPr txBox="1"/>
            <p:nvPr/>
          </p:nvSpPr>
          <p:spPr>
            <a:xfrm>
              <a:off x="938540" y="4144953"/>
              <a:ext cx="5008133" cy="830997"/>
            </a:xfrm>
            <a:prstGeom prst="rect">
              <a:avLst/>
            </a:prstGeom>
            <a:noFill/>
          </p:spPr>
          <p:txBody>
            <a:bodyPr wrap="square" rtlCol="0">
              <a:spAutoFit/>
            </a:bodyPr>
            <a:lstStyle/>
            <a:p>
              <a:r>
                <a:rPr lang="en-US" sz="2400" dirty="0">
                  <a:latin typeface="Lato" panose="020F0502020204030203" pitchFamily="34" charset="0"/>
                </a:rPr>
                <a:t>The DNA is screened for presence of the organism’s telltale signature</a:t>
              </a:r>
            </a:p>
          </p:txBody>
        </p:sp>
        <p:pic>
          <p:nvPicPr>
            <p:cNvPr id="14" name="Picture 13">
              <a:extLst>
                <a:ext uri="{FF2B5EF4-FFF2-40B4-BE49-F238E27FC236}">
                  <a16:creationId xmlns:a16="http://schemas.microsoft.com/office/drawing/2014/main" id="{EA3F20C5-0E6A-FD4D-943D-553304760103}"/>
                </a:ext>
              </a:extLst>
            </p:cNvPr>
            <p:cNvPicPr>
              <a:picLocks noChangeAspect="1"/>
            </p:cNvPicPr>
            <p:nvPr/>
          </p:nvPicPr>
          <p:blipFill>
            <a:blip r:embed="rId4"/>
            <a:stretch>
              <a:fillRect/>
            </a:stretch>
          </p:blipFill>
          <p:spPr>
            <a:xfrm rot="16200000">
              <a:off x="249073" y="4377571"/>
              <a:ext cx="629371" cy="365760"/>
            </a:xfrm>
            <a:prstGeom prst="rect">
              <a:avLst/>
            </a:prstGeom>
          </p:spPr>
        </p:pic>
      </p:grpSp>
      <p:sp>
        <p:nvSpPr>
          <p:cNvPr id="15" name="TextBox 14">
            <a:extLst>
              <a:ext uri="{FF2B5EF4-FFF2-40B4-BE49-F238E27FC236}">
                <a16:creationId xmlns:a16="http://schemas.microsoft.com/office/drawing/2014/main" id="{40BE29AF-D7BF-E84C-801A-5A2C5973C97B}"/>
              </a:ext>
            </a:extLst>
          </p:cNvPr>
          <p:cNvSpPr txBox="1"/>
          <p:nvPr/>
        </p:nvSpPr>
        <p:spPr>
          <a:xfrm>
            <a:off x="511258" y="5385083"/>
            <a:ext cx="5171450" cy="830997"/>
          </a:xfrm>
          <a:prstGeom prst="rect">
            <a:avLst/>
          </a:prstGeom>
          <a:noFill/>
        </p:spPr>
        <p:txBody>
          <a:bodyPr wrap="square" rtlCol="0">
            <a:spAutoFit/>
          </a:bodyPr>
          <a:lstStyle/>
          <a:p>
            <a:pPr algn="ctr"/>
            <a:r>
              <a:rPr lang="en-US" sz="2400" b="1" dirty="0">
                <a:latin typeface="Lato" panose="020F0502020204030203" pitchFamily="34" charset="0"/>
              </a:rPr>
              <a:t>There are two general ways the DNA can be screened</a:t>
            </a:r>
          </a:p>
        </p:txBody>
      </p:sp>
      <p:grpSp>
        <p:nvGrpSpPr>
          <p:cNvPr id="5" name="Group 4"/>
          <p:cNvGrpSpPr/>
          <p:nvPr/>
        </p:nvGrpSpPr>
        <p:grpSpPr>
          <a:xfrm>
            <a:off x="380879" y="2457748"/>
            <a:ext cx="4728280" cy="629371"/>
            <a:chOff x="378389" y="2278476"/>
            <a:chExt cx="4728280" cy="629371"/>
          </a:xfrm>
        </p:grpSpPr>
        <p:sp>
          <p:nvSpPr>
            <p:cNvPr id="16" name="TextBox 15">
              <a:extLst>
                <a:ext uri="{FF2B5EF4-FFF2-40B4-BE49-F238E27FC236}">
                  <a16:creationId xmlns:a16="http://schemas.microsoft.com/office/drawing/2014/main" id="{48AAB077-C842-F344-AA14-1E396B07D761}"/>
                </a:ext>
              </a:extLst>
            </p:cNvPr>
            <p:cNvSpPr txBox="1"/>
            <p:nvPr/>
          </p:nvSpPr>
          <p:spPr>
            <a:xfrm>
              <a:off x="938540" y="2362330"/>
              <a:ext cx="4168129" cy="461665"/>
            </a:xfrm>
            <a:prstGeom prst="rect">
              <a:avLst/>
            </a:prstGeom>
            <a:noFill/>
          </p:spPr>
          <p:txBody>
            <a:bodyPr wrap="none" rtlCol="0">
              <a:spAutoFit/>
            </a:bodyPr>
            <a:lstStyle/>
            <a:p>
              <a:r>
                <a:rPr lang="en-US" sz="2400" dirty="0">
                  <a:latin typeface="Lato" panose="020F0502020204030203" pitchFamily="34" charset="0"/>
                </a:rPr>
                <a:t>The DNA is isolated on a filter</a:t>
              </a:r>
            </a:p>
          </p:txBody>
        </p:sp>
        <p:pic>
          <p:nvPicPr>
            <p:cNvPr id="17" name="Picture 16">
              <a:extLst>
                <a:ext uri="{FF2B5EF4-FFF2-40B4-BE49-F238E27FC236}">
                  <a16:creationId xmlns:a16="http://schemas.microsoft.com/office/drawing/2014/main" id="{1CC89AF5-D002-6944-AA01-B38C7F9EAF22}"/>
                </a:ext>
              </a:extLst>
            </p:cNvPr>
            <p:cNvPicPr>
              <a:picLocks noChangeAspect="1"/>
            </p:cNvPicPr>
            <p:nvPr/>
          </p:nvPicPr>
          <p:blipFill>
            <a:blip r:embed="rId4"/>
            <a:stretch>
              <a:fillRect/>
            </a:stretch>
          </p:blipFill>
          <p:spPr>
            <a:xfrm rot="16200000">
              <a:off x="246583" y="2410282"/>
              <a:ext cx="629371" cy="365760"/>
            </a:xfrm>
            <a:prstGeom prst="rect">
              <a:avLst/>
            </a:prstGeom>
          </p:spPr>
        </p:pic>
      </p:grpSp>
    </p:spTree>
    <p:extLst>
      <p:ext uri="{BB962C8B-B14F-4D97-AF65-F5344CB8AC3E}">
        <p14:creationId xmlns:p14="http://schemas.microsoft.com/office/powerpoint/2010/main" val="2046602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F5C80F-76B5-6341-8E5D-6E44C0B8530B}"/>
              </a:ext>
            </a:extLst>
          </p:cNvPr>
          <p:cNvPicPr>
            <a:picLocks noChangeAspect="1"/>
          </p:cNvPicPr>
          <p:nvPr/>
        </p:nvPicPr>
        <p:blipFill>
          <a:blip r:embed="rId3"/>
          <a:stretch>
            <a:fillRect/>
          </a:stretch>
        </p:blipFill>
        <p:spPr>
          <a:xfrm>
            <a:off x="3497621" y="163097"/>
            <a:ext cx="8283388" cy="5029200"/>
          </a:xfrm>
          <a:prstGeom prst="rect">
            <a:avLst/>
          </a:prstGeom>
        </p:spPr>
      </p:pic>
      <p:sp>
        <p:nvSpPr>
          <p:cNvPr id="6" name="TextBox 5">
            <a:extLst>
              <a:ext uri="{FF2B5EF4-FFF2-40B4-BE49-F238E27FC236}">
                <a16:creationId xmlns:a16="http://schemas.microsoft.com/office/drawing/2014/main" id="{4E1A6882-1FED-8647-B6A7-2EFC7D0F93A3}"/>
              </a:ext>
            </a:extLst>
          </p:cNvPr>
          <p:cNvSpPr txBox="1"/>
          <p:nvPr/>
        </p:nvSpPr>
        <p:spPr>
          <a:xfrm>
            <a:off x="236084" y="601129"/>
            <a:ext cx="11719832" cy="1200329"/>
          </a:xfrm>
          <a:prstGeom prst="rect">
            <a:avLst/>
          </a:prstGeom>
          <a:noFill/>
        </p:spPr>
        <p:txBody>
          <a:bodyPr wrap="square" rtlCol="0">
            <a:spAutoFit/>
          </a:bodyPr>
          <a:lstStyle/>
          <a:p>
            <a:r>
              <a:rPr lang="en-US" sz="2400" b="1" dirty="0">
                <a:latin typeface="Lato" panose="020F0502020204030203" pitchFamily="34" charset="0"/>
              </a:rPr>
              <a:t>Once the sample is collected, filtered, and </a:t>
            </a:r>
            <a:r>
              <a:rPr lang="en-US" sz="2400" b="1" dirty="0" smtClean="0">
                <a:latin typeface="Lato" panose="020F0502020204030203" pitchFamily="34" charset="0"/>
              </a:rPr>
              <a:t/>
            </a:r>
            <a:br>
              <a:rPr lang="en-US" sz="2400" b="1" dirty="0" smtClean="0">
                <a:latin typeface="Lato" panose="020F0502020204030203" pitchFamily="34" charset="0"/>
              </a:rPr>
            </a:br>
            <a:r>
              <a:rPr lang="en-US" sz="2400" b="1" dirty="0" smtClean="0">
                <a:latin typeface="Lato" panose="020F0502020204030203" pitchFamily="34" charset="0"/>
              </a:rPr>
              <a:t>the </a:t>
            </a:r>
            <a:r>
              <a:rPr lang="en-US" sz="2400" b="1" dirty="0">
                <a:latin typeface="Lato" panose="020F0502020204030203" pitchFamily="34" charset="0"/>
              </a:rPr>
              <a:t>DNA is extracted, the DNA can be screened </a:t>
            </a:r>
            <a:r>
              <a:rPr lang="en-US" sz="2400" b="1" dirty="0" smtClean="0">
                <a:latin typeface="Lato" panose="020F0502020204030203" pitchFamily="34" charset="0"/>
              </a:rPr>
              <a:t/>
            </a:r>
            <a:br>
              <a:rPr lang="en-US" sz="2400" b="1" dirty="0" smtClean="0">
                <a:latin typeface="Lato" panose="020F0502020204030203" pitchFamily="34" charset="0"/>
              </a:rPr>
            </a:br>
            <a:r>
              <a:rPr lang="en-US" sz="2400" b="1" dirty="0" smtClean="0">
                <a:latin typeface="Lato" panose="020F0502020204030203" pitchFamily="34" charset="0"/>
              </a:rPr>
              <a:t>using </a:t>
            </a:r>
            <a:r>
              <a:rPr lang="en-US" sz="2400" b="1" dirty="0">
                <a:latin typeface="Lato" panose="020F0502020204030203" pitchFamily="34" charset="0"/>
              </a:rPr>
              <a:t>two different approaches</a:t>
            </a:r>
          </a:p>
        </p:txBody>
      </p:sp>
      <p:sp>
        <p:nvSpPr>
          <p:cNvPr id="7" name="TextBox 6">
            <a:extLst>
              <a:ext uri="{FF2B5EF4-FFF2-40B4-BE49-F238E27FC236}">
                <a16:creationId xmlns:a16="http://schemas.microsoft.com/office/drawing/2014/main" id="{C94D0251-B04B-2B49-A917-5CABD944E93F}"/>
              </a:ext>
            </a:extLst>
          </p:cNvPr>
          <p:cNvSpPr txBox="1"/>
          <p:nvPr/>
        </p:nvSpPr>
        <p:spPr>
          <a:xfrm>
            <a:off x="236084" y="4708003"/>
            <a:ext cx="12028716" cy="1600438"/>
          </a:xfrm>
          <a:prstGeom prst="rect">
            <a:avLst/>
          </a:prstGeom>
          <a:noFill/>
        </p:spPr>
        <p:txBody>
          <a:bodyPr wrap="square" rtlCol="0">
            <a:spAutoFit/>
          </a:bodyPr>
          <a:lstStyle/>
          <a:p>
            <a:r>
              <a:rPr lang="en-US" sz="2200" u="sng" dirty="0">
                <a:latin typeface="Lato" panose="020F0502020204030203" pitchFamily="34" charset="0"/>
              </a:rPr>
              <a:t>Active surveillance</a:t>
            </a:r>
            <a:r>
              <a:rPr lang="en-US" sz="2200" dirty="0">
                <a:latin typeface="Lato" panose="020F0502020204030203" pitchFamily="34" charset="0"/>
              </a:rPr>
              <a:t>: using technology and molecular techniques to evaluate if a species is present (e.g. PCR, qPCR, ddPCR)</a:t>
            </a:r>
          </a:p>
          <a:p>
            <a:pPr>
              <a:spcBef>
                <a:spcPts val="1200"/>
              </a:spcBef>
            </a:pPr>
            <a:r>
              <a:rPr lang="en-US" sz="2200" u="sng" dirty="0" smtClean="0">
                <a:latin typeface="Lato" panose="020F0502020204030203" pitchFamily="34" charset="0"/>
              </a:rPr>
              <a:t>Passive </a:t>
            </a:r>
            <a:r>
              <a:rPr lang="en-US" sz="2200" u="sng" dirty="0">
                <a:latin typeface="Lato" panose="020F0502020204030203" pitchFamily="34" charset="0"/>
              </a:rPr>
              <a:t>surveillance</a:t>
            </a:r>
            <a:r>
              <a:rPr lang="en-US" sz="2200" dirty="0">
                <a:latin typeface="Lato" panose="020F0502020204030203" pitchFamily="34" charset="0"/>
              </a:rPr>
              <a:t>: using technology and molecular techniques to evaluate the presence and identity of many species (High-Throughput Sequencing (HTS))</a:t>
            </a:r>
          </a:p>
        </p:txBody>
      </p:sp>
    </p:spTree>
    <p:extLst>
      <p:ext uri="{BB962C8B-B14F-4D97-AF65-F5344CB8AC3E}">
        <p14:creationId xmlns:p14="http://schemas.microsoft.com/office/powerpoint/2010/main" val="1517982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2023EC-D6B2-8C4E-8C67-59F2A3ED4AEB}"/>
              </a:ext>
            </a:extLst>
          </p:cNvPr>
          <p:cNvPicPr>
            <a:picLocks noChangeAspect="1"/>
          </p:cNvPicPr>
          <p:nvPr/>
        </p:nvPicPr>
        <p:blipFill>
          <a:blip r:embed="rId3"/>
          <a:stretch>
            <a:fillRect/>
          </a:stretch>
        </p:blipFill>
        <p:spPr>
          <a:xfrm>
            <a:off x="4524109" y="946139"/>
            <a:ext cx="6579377" cy="5084064"/>
          </a:xfrm>
          <a:prstGeom prst="rect">
            <a:avLst/>
          </a:prstGeom>
        </p:spPr>
      </p:pic>
      <p:sp>
        <p:nvSpPr>
          <p:cNvPr id="4" name="TextBox 3">
            <a:extLst>
              <a:ext uri="{FF2B5EF4-FFF2-40B4-BE49-F238E27FC236}">
                <a16:creationId xmlns:a16="http://schemas.microsoft.com/office/drawing/2014/main" id="{7DEB0C89-DE51-0A4A-8589-B3A43D379D00}"/>
              </a:ext>
            </a:extLst>
          </p:cNvPr>
          <p:cNvSpPr txBox="1"/>
          <p:nvPr/>
        </p:nvSpPr>
        <p:spPr>
          <a:xfrm>
            <a:off x="416192" y="946139"/>
            <a:ext cx="4107917" cy="2062103"/>
          </a:xfrm>
          <a:prstGeom prst="rect">
            <a:avLst/>
          </a:prstGeom>
          <a:noFill/>
        </p:spPr>
        <p:txBody>
          <a:bodyPr wrap="square" rtlCol="0">
            <a:spAutoFit/>
          </a:bodyPr>
          <a:lstStyle/>
          <a:p>
            <a:r>
              <a:rPr lang="en-US" sz="3200" b="1" dirty="0">
                <a:latin typeface="Lato" panose="020F0502020204030203" pitchFamily="34" charset="0"/>
              </a:rPr>
              <a:t>What can prevent eDNA from being detected when a fish is present?</a:t>
            </a:r>
          </a:p>
        </p:txBody>
      </p:sp>
      <p:sp>
        <p:nvSpPr>
          <p:cNvPr id="6" name="TextBox 5">
            <a:extLst>
              <a:ext uri="{FF2B5EF4-FFF2-40B4-BE49-F238E27FC236}">
                <a16:creationId xmlns:a16="http://schemas.microsoft.com/office/drawing/2014/main" id="{3CA0987A-C84C-474E-A81D-4E650DCDB328}"/>
              </a:ext>
            </a:extLst>
          </p:cNvPr>
          <p:cNvSpPr txBox="1"/>
          <p:nvPr/>
        </p:nvSpPr>
        <p:spPr>
          <a:xfrm>
            <a:off x="554985" y="3468669"/>
            <a:ext cx="4229101" cy="2308324"/>
          </a:xfrm>
          <a:prstGeom prst="rect">
            <a:avLst/>
          </a:prstGeom>
          <a:noFill/>
        </p:spPr>
        <p:txBody>
          <a:bodyPr wrap="square" rtlCol="0">
            <a:spAutoFit/>
          </a:bodyPr>
          <a:lstStyle/>
          <a:p>
            <a:r>
              <a:rPr lang="en-US" sz="2400" dirty="0">
                <a:latin typeface="Lato" panose="020F0502020204030203" pitchFamily="34" charset="0"/>
              </a:rPr>
              <a:t>DNA degrades at different rates: </a:t>
            </a:r>
          </a:p>
          <a:p>
            <a:pPr marL="285750" indent="-285750">
              <a:buFont typeface="Arial" panose="020B0604020202020204" pitchFamily="34" charset="0"/>
              <a:buChar char="•"/>
            </a:pPr>
            <a:r>
              <a:rPr lang="en-US" sz="2400" dirty="0">
                <a:latin typeface="Lato" panose="020F0502020204030203" pitchFamily="34" charset="0"/>
              </a:rPr>
              <a:t>Temperature</a:t>
            </a:r>
          </a:p>
          <a:p>
            <a:pPr marL="285750" indent="-285750">
              <a:buFont typeface="Arial" panose="020B0604020202020204" pitchFamily="34" charset="0"/>
              <a:buChar char="•"/>
            </a:pPr>
            <a:r>
              <a:rPr lang="en-US" sz="2400" dirty="0">
                <a:latin typeface="Lato" panose="020F0502020204030203" pitchFamily="34" charset="0"/>
              </a:rPr>
              <a:t>pH</a:t>
            </a:r>
          </a:p>
          <a:p>
            <a:pPr marL="285750" indent="-285750">
              <a:buFont typeface="Arial" panose="020B0604020202020204" pitchFamily="34" charset="0"/>
              <a:buChar char="•"/>
            </a:pPr>
            <a:r>
              <a:rPr lang="en-US" sz="2400" dirty="0">
                <a:latin typeface="Lato" panose="020F0502020204030203" pitchFamily="34" charset="0"/>
              </a:rPr>
              <a:t>Inhibitors (e.g. </a:t>
            </a:r>
            <a:r>
              <a:rPr lang="en-US" sz="2400" dirty="0" err="1">
                <a:latin typeface="Lato" panose="020F0502020204030203" pitchFamily="34" charset="0"/>
              </a:rPr>
              <a:t>humic</a:t>
            </a:r>
            <a:r>
              <a:rPr lang="en-US" sz="2400" dirty="0">
                <a:latin typeface="Lato" panose="020F0502020204030203" pitchFamily="34" charset="0"/>
              </a:rPr>
              <a:t> acid)</a:t>
            </a:r>
          </a:p>
          <a:p>
            <a:pPr marL="285750" indent="-285750">
              <a:buFont typeface="Arial" panose="020B0604020202020204" pitchFamily="34" charset="0"/>
              <a:buChar char="•"/>
            </a:pPr>
            <a:r>
              <a:rPr lang="en-US" sz="2400" dirty="0">
                <a:latin typeface="Lato" panose="020F0502020204030203" pitchFamily="34" charset="0"/>
              </a:rPr>
              <a:t>Microbes and enzymes</a:t>
            </a:r>
          </a:p>
        </p:txBody>
      </p:sp>
    </p:spTree>
    <p:extLst>
      <p:ext uri="{BB962C8B-B14F-4D97-AF65-F5344CB8AC3E}">
        <p14:creationId xmlns:p14="http://schemas.microsoft.com/office/powerpoint/2010/main" val="1887681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E16D0-C53A-D648-ACFB-8124C34EED73}"/>
              </a:ext>
            </a:extLst>
          </p:cNvPr>
          <p:cNvSpPr txBox="1"/>
          <p:nvPr/>
        </p:nvSpPr>
        <p:spPr>
          <a:xfrm>
            <a:off x="117567" y="581254"/>
            <a:ext cx="11926388" cy="584775"/>
          </a:xfrm>
          <a:prstGeom prst="rect">
            <a:avLst/>
          </a:prstGeom>
          <a:noFill/>
        </p:spPr>
        <p:txBody>
          <a:bodyPr wrap="square" rtlCol="0">
            <a:spAutoFit/>
          </a:bodyPr>
          <a:lstStyle/>
          <a:p>
            <a:pPr algn="ctr"/>
            <a:r>
              <a:rPr lang="en-US" sz="3200" b="1" dirty="0">
                <a:latin typeface="Lato" panose="020F0502020204030203" pitchFamily="34" charset="0"/>
              </a:rPr>
              <a:t>How can eDNA be detected WITHOUT a live fish being present?</a:t>
            </a:r>
          </a:p>
        </p:txBody>
      </p:sp>
      <p:pic>
        <p:nvPicPr>
          <p:cNvPr id="5" name="Picture 4">
            <a:extLst>
              <a:ext uri="{FF2B5EF4-FFF2-40B4-BE49-F238E27FC236}">
                <a16:creationId xmlns:a16="http://schemas.microsoft.com/office/drawing/2014/main" id="{E88B16E9-0688-9546-9B66-6DF58A364C7C}"/>
              </a:ext>
            </a:extLst>
          </p:cNvPr>
          <p:cNvPicPr>
            <a:picLocks noChangeAspect="1"/>
          </p:cNvPicPr>
          <p:nvPr/>
        </p:nvPicPr>
        <p:blipFill>
          <a:blip r:embed="rId3"/>
          <a:stretch>
            <a:fillRect/>
          </a:stretch>
        </p:blipFill>
        <p:spPr>
          <a:xfrm>
            <a:off x="9233630" y="4989965"/>
            <a:ext cx="1935115" cy="1124596"/>
          </a:xfrm>
          <a:prstGeom prst="rect">
            <a:avLst/>
          </a:prstGeom>
        </p:spPr>
      </p:pic>
      <p:sp>
        <p:nvSpPr>
          <p:cNvPr id="2" name="TextBox 1">
            <a:extLst>
              <a:ext uri="{FF2B5EF4-FFF2-40B4-BE49-F238E27FC236}">
                <a16:creationId xmlns:a16="http://schemas.microsoft.com/office/drawing/2014/main" id="{3762056D-2BCE-AC4B-9F6A-8DD6D57E9B19}"/>
              </a:ext>
            </a:extLst>
          </p:cNvPr>
          <p:cNvSpPr txBox="1"/>
          <p:nvPr/>
        </p:nvSpPr>
        <p:spPr>
          <a:xfrm>
            <a:off x="314954" y="1166029"/>
            <a:ext cx="11797018" cy="4021614"/>
          </a:xfrm>
          <a:prstGeom prst="rect">
            <a:avLst/>
          </a:prstGeom>
          <a:noFill/>
        </p:spPr>
        <p:txBody>
          <a:bodyPr wrap="square" rtlCol="0">
            <a:spAutoFit/>
          </a:bodyPr>
          <a:lstStyle/>
          <a:p>
            <a:pPr marL="342900" indent="-342900">
              <a:spcBef>
                <a:spcPts val="800"/>
              </a:spcBef>
              <a:buFont typeface="+mj-lt"/>
              <a:buAutoNum type="arabicPeriod"/>
            </a:pPr>
            <a:r>
              <a:rPr lang="en-US" sz="2200" dirty="0">
                <a:latin typeface="Lato" panose="020F0502020204030203" pitchFamily="34" charset="0"/>
              </a:rPr>
              <a:t>Contamination – DNA of the species unintentionally getting into supplies, chemicals, instruments used in the </a:t>
            </a:r>
            <a:r>
              <a:rPr lang="en-US" sz="2200" dirty="0" err="1">
                <a:latin typeface="Lato" panose="020F0502020204030203" pitchFamily="34" charset="0"/>
              </a:rPr>
              <a:t>eDNA</a:t>
            </a:r>
            <a:r>
              <a:rPr lang="en-US" sz="2200" dirty="0">
                <a:latin typeface="Lato" panose="020F0502020204030203" pitchFamily="34" charset="0"/>
              </a:rPr>
              <a:t> </a:t>
            </a:r>
            <a:r>
              <a:rPr lang="en-US" sz="2200" dirty="0" smtClean="0">
                <a:latin typeface="Lato" panose="020F0502020204030203" pitchFamily="34" charset="0"/>
              </a:rPr>
              <a:t>method</a:t>
            </a:r>
            <a:endParaRPr lang="en-US" sz="2200" dirty="0">
              <a:latin typeface="Lato" panose="020F0502020204030203" pitchFamily="34" charset="0"/>
            </a:endParaRPr>
          </a:p>
          <a:p>
            <a:pPr marL="342900" indent="-342900">
              <a:spcBef>
                <a:spcPts val="800"/>
              </a:spcBef>
              <a:buFont typeface="+mj-lt"/>
              <a:buAutoNum type="arabicPeriod"/>
            </a:pPr>
            <a:r>
              <a:rPr lang="en-US" sz="2200" dirty="0">
                <a:latin typeface="Lato" panose="020F0502020204030203" pitchFamily="34" charset="0"/>
              </a:rPr>
              <a:t>Misidentification – Morphometric identification of </a:t>
            </a:r>
            <a:r>
              <a:rPr lang="en-US" sz="2200" dirty="0" smtClean="0">
                <a:latin typeface="Lato" panose="020F0502020204030203" pitchFamily="34" charset="0"/>
              </a:rPr>
              <a:t>fish </a:t>
            </a:r>
            <a:r>
              <a:rPr lang="en-US" sz="2200" dirty="0">
                <a:latin typeface="Lato" panose="020F0502020204030203" pitchFamily="34" charset="0"/>
              </a:rPr>
              <a:t>is different from </a:t>
            </a:r>
            <a:r>
              <a:rPr lang="en-US" sz="2200" dirty="0" smtClean="0">
                <a:latin typeface="Lato" panose="020F0502020204030203" pitchFamily="34" charset="0"/>
              </a:rPr>
              <a:t>genetic identification</a:t>
            </a:r>
            <a:endParaRPr lang="en-US" sz="2200" dirty="0">
              <a:latin typeface="Lato" panose="020F0502020204030203" pitchFamily="34" charset="0"/>
            </a:endParaRPr>
          </a:p>
          <a:p>
            <a:pPr marL="342900" indent="-342900">
              <a:spcBef>
                <a:spcPts val="800"/>
              </a:spcBef>
              <a:buFont typeface="+mj-lt"/>
              <a:buAutoNum type="arabicPeriod"/>
            </a:pPr>
            <a:r>
              <a:rPr lang="en-US" sz="2200" dirty="0" smtClean="0">
                <a:latin typeface="Lato" panose="020F0502020204030203" pitchFamily="34" charset="0"/>
              </a:rPr>
              <a:t>Hybridization – </a:t>
            </a:r>
            <a:r>
              <a:rPr lang="en-US" sz="2200" dirty="0" err="1" smtClean="0">
                <a:latin typeface="Lato" panose="020F0502020204030203" pitchFamily="34" charset="0"/>
              </a:rPr>
              <a:t>eDNA</a:t>
            </a:r>
            <a:r>
              <a:rPr lang="en-US" sz="2200" dirty="0" smtClean="0">
                <a:latin typeface="Lato" panose="020F0502020204030203" pitchFamily="34" charset="0"/>
              </a:rPr>
              <a:t> uses mitochondrial DNA which is materially inherited; if parents are two species, progeny may look like one species but have the genetic signature of the other</a:t>
            </a:r>
          </a:p>
          <a:p>
            <a:pPr marL="342900" indent="-342900">
              <a:spcBef>
                <a:spcPts val="800"/>
              </a:spcBef>
              <a:buFont typeface="+mj-lt"/>
              <a:buAutoNum type="arabicPeriod"/>
            </a:pPr>
            <a:r>
              <a:rPr lang="en-US" sz="2200" dirty="0" smtClean="0">
                <a:latin typeface="Lato" panose="020F0502020204030203" pitchFamily="34" charset="0"/>
              </a:rPr>
              <a:t>Dead fish – DNA persists in the environment beyond the life span of the organism</a:t>
            </a:r>
          </a:p>
          <a:p>
            <a:pPr marL="342900" indent="-342900">
              <a:spcBef>
                <a:spcPts val="800"/>
              </a:spcBef>
              <a:buFont typeface="+mj-lt"/>
              <a:buAutoNum type="arabicPeriod"/>
            </a:pPr>
            <a:r>
              <a:rPr lang="en-US" sz="2200" dirty="0" smtClean="0">
                <a:latin typeface="Lato" panose="020F0502020204030203" pitchFamily="34" charset="0"/>
              </a:rPr>
              <a:t>Fish </a:t>
            </a:r>
            <a:r>
              <a:rPr lang="en-US" sz="2200" dirty="0">
                <a:latin typeface="Lato" panose="020F0502020204030203" pitchFamily="34" charset="0"/>
              </a:rPr>
              <a:t>swim – The fish’s DNA is in the environment but the fish has left the area</a:t>
            </a:r>
          </a:p>
          <a:p>
            <a:pPr marL="342900" indent="-342900">
              <a:spcBef>
                <a:spcPts val="800"/>
              </a:spcBef>
              <a:buFont typeface="+mj-lt"/>
              <a:buAutoNum type="arabicPeriod"/>
            </a:pPr>
            <a:r>
              <a:rPr lang="en-US" sz="2200" dirty="0">
                <a:latin typeface="Lato" panose="020F0502020204030203" pitchFamily="34" charset="0"/>
              </a:rPr>
              <a:t>Vectors of DNA transport – some other mechanism, other than a live fish, has allowed DNA to be transported into the system.  </a:t>
            </a:r>
            <a:r>
              <a:rPr lang="en-US" sz="2200" dirty="0" smtClean="0">
                <a:latin typeface="Lato" panose="020F0502020204030203" pitchFamily="34" charset="0"/>
              </a:rPr>
              <a:t>Ex: </a:t>
            </a:r>
            <a:r>
              <a:rPr lang="en-US" sz="2200" dirty="0">
                <a:latin typeface="Lato" panose="020F0502020204030203" pitchFamily="34" charset="0"/>
              </a:rPr>
              <a:t>water flow, fish eating birds defecating in the water</a:t>
            </a:r>
          </a:p>
          <a:p>
            <a:endParaRPr lang="en-US" sz="2400" dirty="0">
              <a:latin typeface="Lato" panose="020F0502020204030203" pitchFamily="34" charset="0"/>
            </a:endParaRPr>
          </a:p>
        </p:txBody>
      </p:sp>
      <p:sp>
        <p:nvSpPr>
          <p:cNvPr id="7" name="TextBox 6">
            <a:extLst>
              <a:ext uri="{FF2B5EF4-FFF2-40B4-BE49-F238E27FC236}">
                <a16:creationId xmlns:a16="http://schemas.microsoft.com/office/drawing/2014/main" id="{5902757F-7BB7-3B49-AAA2-B1DA123220AF}"/>
              </a:ext>
            </a:extLst>
          </p:cNvPr>
          <p:cNvSpPr txBox="1"/>
          <p:nvPr/>
        </p:nvSpPr>
        <p:spPr>
          <a:xfrm>
            <a:off x="314954" y="5235769"/>
            <a:ext cx="8788046" cy="830997"/>
          </a:xfrm>
          <a:prstGeom prst="rect">
            <a:avLst/>
          </a:prstGeom>
          <a:noFill/>
        </p:spPr>
        <p:txBody>
          <a:bodyPr wrap="square" rtlCol="0">
            <a:spAutoFit/>
          </a:bodyPr>
          <a:lstStyle/>
          <a:p>
            <a:r>
              <a:rPr lang="en-US" sz="2400" b="1" dirty="0">
                <a:latin typeface="Lato" panose="020F0502020204030203" pitchFamily="34" charset="0"/>
              </a:rPr>
              <a:t>Best practices, updated species lists, basic biology research, and testing of alternative explanations can address these issues</a:t>
            </a:r>
          </a:p>
        </p:txBody>
      </p:sp>
    </p:spTree>
    <p:extLst>
      <p:ext uri="{BB962C8B-B14F-4D97-AF65-F5344CB8AC3E}">
        <p14:creationId xmlns:p14="http://schemas.microsoft.com/office/powerpoint/2010/main" val="3250004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4749</TotalTime>
  <Words>2366</Words>
  <Application>Microsoft Office PowerPoint</Application>
  <PresentationFormat>Widescreen</PresentationFormat>
  <Paragraphs>235</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Lato</vt:lpstr>
      <vt:lpstr>Times New Roman</vt:lpstr>
      <vt:lpstr>Office Theme</vt:lpstr>
      <vt:lpstr>An Introduction to eDNA Surveillance in  Aquatic Systems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Jerde</dc:creator>
  <cp:lastModifiedBy>Julie Hinderer</cp:lastModifiedBy>
  <cp:revision>89</cp:revision>
  <dcterms:created xsi:type="dcterms:W3CDTF">2019-05-07T17:34:06Z</dcterms:created>
  <dcterms:modified xsi:type="dcterms:W3CDTF">2019-10-25T12:39:52Z</dcterms:modified>
</cp:coreProperties>
</file>